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34.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5.xml" ContentType="application/vnd.openxmlformats-officedocument.presentationml.notesSlide+xml"/>
  <Override PartName="/ppt/notesSlides/notesSlide33.xml" ContentType="application/vnd.openxmlformats-officedocument.presentationml.notesSlide+xml"/>
  <Override PartName="/ppt/notesSlides/notesSlide13.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Lst>
  <p:sldSz cx="9144000" cy="5143500" type="screen16x9"/>
  <p:notesSz cx="6858000" cy="9144000"/>
  <p:embeddedFontLst>
    <p:embeddedFont>
      <p:font typeface="Roboto" panose="02000000000000000000" pitchFamily="2" charset="0"/>
      <p:regular r:id="rId44"/>
      <p:bold r:id="rId45"/>
      <p:italic r:id="rId46"/>
      <p:boldItalic r:id="rId47"/>
    </p:embeddedFont>
    <p:embeddedFont>
      <p:font typeface="Roboto Slab" pitchFamily="2" charset="0"/>
      <p:regular r:id="rId48"/>
      <p:bold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5977633-120D-48A3-9EB2-2C2A8CA630F1}">
  <a:tblStyle styleId="{85977633-120D-48A3-9EB2-2C2A8CA630F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92" d="100"/>
          <a:sy n="92" d="100"/>
        </p:scale>
        <p:origin x="756"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presProps" Target="presProps.xml"/><Relationship Id="rId55" Type="http://schemas.openxmlformats.org/officeDocument/2006/relationships/customXml" Target="../customXml/item2.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customXml" Target="../customXml/item3.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s>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c6f75fce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c6f75fce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e2a34482e5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e2a34482e5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e2a34482e5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e2a34482e5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2a34482e5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e2a34482e5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e2a34482e5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e2a34482e5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e2a34482e5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e2a34482e5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e403e8bf78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e403e8bf78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e403e8bf7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e403e8bf7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e403e8bf78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e403e8bf78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e403e8bf78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e403e8bf7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e403e8bf78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e403e8bf7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e1bd3c7a84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e1bd3c7a8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e403e8bf78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e403e8bf78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e403e8bf78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e403e8bf78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e2a34482e5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e2a34482e5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e403e8bf78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e403e8bf78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e403e8bf78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e403e8bf78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e403e8bf78_0_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e403e8bf78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e403e8bf78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e403e8bf78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e403e8bf78_0_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e403e8bf78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e403e8bf78_0_2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e403e8bf78_0_2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e403e8bf7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e403e8bf7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ddaf43a9b2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ddaf43a9b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e403e8bf78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e403e8bf78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403e8bf78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403e8bf78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e403e8bf78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e403e8bf78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e403e8bf78_0_1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e403e8bf78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e403e8bf78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e403e8bf78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e403e8bf78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e403e8bf78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e403e8bf78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e403e8bf78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e403e8bf78_0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e403e8bf78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e403e8bf78_0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e403e8bf78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e403e8bf78_0_1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e403e8bf78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e2a34482e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e2a34482e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e403e8bf78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e403e8bf78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daa535099b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daa535099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e2a34482e5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e2a34482e5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e2a34482e5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e2a34482e5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e2a34482e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e2a34482e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e2a34482e5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e2a34482e5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e2a34482e5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e2a34482e5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15248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sp>
        <p:nvSpPr>
          <p:cNvPr id="11" name="Google Shape;11;p2"/>
          <p:cNvSpPr/>
          <p:nvPr/>
        </p:nvSpPr>
        <p:spPr>
          <a:xfrm rot="10800000">
            <a:off x="65375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accent5"/>
            </a:solidFill>
            <a:prstDash val="solid"/>
            <a:miter lim="8000"/>
            <a:headEnd type="none" w="sm" len="sm"/>
            <a:tailEnd type="none" w="sm" len="sm"/>
          </a:ln>
        </p:spPr>
      </p:sp>
      <p:cxnSp>
        <p:nvCxnSpPr>
          <p:cNvPr id="12" name="Google Shape;12;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3" name="Google Shape;13;p2"/>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4" name="Google Shape;14;p2"/>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5" name="Google Shape;15;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8" name="Google Shape;18;p3"/>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2" name="Google Shape;22;p4"/>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87900" y="1489824"/>
            <a:ext cx="8368200" cy="30789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7" name="Google Shape;27;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6" name="Google Shape;36;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7" name="Google Shape;37;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8" name="Google Shape;3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 name="Google Shape;44;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5" name="Google Shape;45;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6" name="Google Shape;46;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7" name="Google Shape;47;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8" name="Google Shape;4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1" name="Google Shape;51;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3"/>
          <p:cNvSpPr txBox="1">
            <a:spLocks noGrp="1"/>
          </p:cNvSpPr>
          <p:nvPr>
            <p:ph type="ctrTitle"/>
          </p:nvPr>
        </p:nvSpPr>
        <p:spPr>
          <a:xfrm>
            <a:off x="1581300" y="482550"/>
            <a:ext cx="5882400" cy="208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800">
                <a:solidFill>
                  <a:srgbClr val="FFFFFF"/>
                </a:solidFill>
              </a:rPr>
              <a:t>Memory Interfacing, Stack and Subroutines in 8085</a:t>
            </a:r>
            <a:endParaRPr>
              <a:solidFill>
                <a:srgbClr val="FFFFFF"/>
              </a:solidFill>
            </a:endParaRPr>
          </a:p>
        </p:txBody>
      </p:sp>
      <p:sp>
        <p:nvSpPr>
          <p:cNvPr id="4" name="Google Shape;64;p13">
            <a:extLst>
              <a:ext uri="{FF2B5EF4-FFF2-40B4-BE49-F238E27FC236}">
                <a16:creationId xmlns:a16="http://schemas.microsoft.com/office/drawing/2014/main" id="{89FD8882-53E7-3781-1B74-9D08FB336861}"/>
              </a:ext>
            </a:extLst>
          </p:cNvPr>
          <p:cNvSpPr txBox="1">
            <a:spLocks noGrp="1"/>
          </p:cNvSpPr>
          <p:nvPr/>
        </p:nvSpPr>
        <p:spPr>
          <a:xfrm>
            <a:off x="1680300" y="2754150"/>
            <a:ext cx="5783400" cy="161540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accent5"/>
              </a:buClr>
              <a:buSzPts val="2400"/>
              <a:buFont typeface="Roboto Slab"/>
              <a:buNone/>
              <a:defRPr sz="2400" b="0" i="0" u="none" strike="noStrike" cap="none">
                <a:solidFill>
                  <a:schemeClr val="accent5"/>
                </a:solidFill>
                <a:latin typeface="Roboto Slab"/>
                <a:ea typeface="Roboto Slab"/>
                <a:cs typeface="Roboto Slab"/>
                <a:sym typeface="Roboto Slab"/>
              </a:defRPr>
            </a:lvl1pPr>
            <a:lvl2pPr marL="914400" marR="0" lvl="1" indent="-317500" algn="ctr" rtl="0">
              <a:lnSpc>
                <a:spcPct val="100000"/>
              </a:lnSpc>
              <a:spcBef>
                <a:spcPts val="0"/>
              </a:spcBef>
              <a:spcAft>
                <a:spcPts val="0"/>
              </a:spcAft>
              <a:buClr>
                <a:schemeClr val="accent5"/>
              </a:buClr>
              <a:buSzPts val="2400"/>
              <a:buFont typeface="Roboto Slab"/>
              <a:buNone/>
              <a:defRPr sz="2400" b="0" i="0" u="none" strike="noStrike" cap="none">
                <a:solidFill>
                  <a:schemeClr val="accent5"/>
                </a:solidFill>
                <a:latin typeface="Roboto Slab"/>
                <a:ea typeface="Roboto Slab"/>
                <a:cs typeface="Roboto Slab"/>
                <a:sym typeface="Roboto Slab"/>
              </a:defRPr>
            </a:lvl2pPr>
            <a:lvl3pPr marL="1371600" marR="0" lvl="2" indent="-317500" algn="ctr" rtl="0">
              <a:lnSpc>
                <a:spcPct val="100000"/>
              </a:lnSpc>
              <a:spcBef>
                <a:spcPts val="0"/>
              </a:spcBef>
              <a:spcAft>
                <a:spcPts val="0"/>
              </a:spcAft>
              <a:buClr>
                <a:schemeClr val="accent5"/>
              </a:buClr>
              <a:buSzPts val="2400"/>
              <a:buFont typeface="Roboto Slab"/>
              <a:buNone/>
              <a:defRPr sz="2400" b="0" i="0" u="none" strike="noStrike" cap="none">
                <a:solidFill>
                  <a:schemeClr val="accent5"/>
                </a:solidFill>
                <a:latin typeface="Roboto Slab"/>
                <a:ea typeface="Roboto Slab"/>
                <a:cs typeface="Roboto Slab"/>
                <a:sym typeface="Roboto Slab"/>
              </a:defRPr>
            </a:lvl3pPr>
            <a:lvl4pPr marL="1828800" marR="0" lvl="3" indent="-317500" algn="ctr" rtl="0">
              <a:lnSpc>
                <a:spcPct val="100000"/>
              </a:lnSpc>
              <a:spcBef>
                <a:spcPts val="0"/>
              </a:spcBef>
              <a:spcAft>
                <a:spcPts val="0"/>
              </a:spcAft>
              <a:buClr>
                <a:schemeClr val="accent5"/>
              </a:buClr>
              <a:buSzPts val="2400"/>
              <a:buFont typeface="Roboto Slab"/>
              <a:buNone/>
              <a:defRPr sz="2400" b="0" i="0" u="none" strike="noStrike" cap="none">
                <a:solidFill>
                  <a:schemeClr val="accent5"/>
                </a:solidFill>
                <a:latin typeface="Roboto Slab"/>
                <a:ea typeface="Roboto Slab"/>
                <a:cs typeface="Roboto Slab"/>
                <a:sym typeface="Roboto Slab"/>
              </a:defRPr>
            </a:lvl4pPr>
            <a:lvl5pPr marL="2286000" marR="0" lvl="4" indent="-317500" algn="ctr" rtl="0">
              <a:lnSpc>
                <a:spcPct val="100000"/>
              </a:lnSpc>
              <a:spcBef>
                <a:spcPts val="0"/>
              </a:spcBef>
              <a:spcAft>
                <a:spcPts val="0"/>
              </a:spcAft>
              <a:buClr>
                <a:schemeClr val="accent5"/>
              </a:buClr>
              <a:buSzPts val="2400"/>
              <a:buFont typeface="Roboto Slab"/>
              <a:buNone/>
              <a:defRPr sz="2400" b="0" i="0" u="none" strike="noStrike" cap="none">
                <a:solidFill>
                  <a:schemeClr val="accent5"/>
                </a:solidFill>
                <a:latin typeface="Roboto Slab"/>
                <a:ea typeface="Roboto Slab"/>
                <a:cs typeface="Roboto Slab"/>
                <a:sym typeface="Roboto Slab"/>
              </a:defRPr>
            </a:lvl5pPr>
            <a:lvl6pPr marL="2743200" marR="0" lvl="5" indent="-317500" algn="ctr" rtl="0">
              <a:lnSpc>
                <a:spcPct val="100000"/>
              </a:lnSpc>
              <a:spcBef>
                <a:spcPts val="0"/>
              </a:spcBef>
              <a:spcAft>
                <a:spcPts val="0"/>
              </a:spcAft>
              <a:buClr>
                <a:schemeClr val="accent5"/>
              </a:buClr>
              <a:buSzPts val="2400"/>
              <a:buFont typeface="Roboto Slab"/>
              <a:buNone/>
              <a:defRPr sz="2400" b="0" i="0" u="none" strike="noStrike" cap="none">
                <a:solidFill>
                  <a:schemeClr val="accent5"/>
                </a:solidFill>
                <a:latin typeface="Roboto Slab"/>
                <a:ea typeface="Roboto Slab"/>
                <a:cs typeface="Roboto Slab"/>
                <a:sym typeface="Roboto Slab"/>
              </a:defRPr>
            </a:lvl6pPr>
            <a:lvl7pPr marL="3200400" marR="0" lvl="6" indent="-317500" algn="ctr" rtl="0">
              <a:lnSpc>
                <a:spcPct val="100000"/>
              </a:lnSpc>
              <a:spcBef>
                <a:spcPts val="0"/>
              </a:spcBef>
              <a:spcAft>
                <a:spcPts val="0"/>
              </a:spcAft>
              <a:buClr>
                <a:schemeClr val="accent5"/>
              </a:buClr>
              <a:buSzPts val="2400"/>
              <a:buFont typeface="Roboto Slab"/>
              <a:buNone/>
              <a:defRPr sz="2400" b="0" i="0" u="none" strike="noStrike" cap="none">
                <a:solidFill>
                  <a:schemeClr val="accent5"/>
                </a:solidFill>
                <a:latin typeface="Roboto Slab"/>
                <a:ea typeface="Roboto Slab"/>
                <a:cs typeface="Roboto Slab"/>
                <a:sym typeface="Roboto Slab"/>
              </a:defRPr>
            </a:lvl7pPr>
            <a:lvl8pPr marL="3657600" marR="0" lvl="7" indent="-317500" algn="ctr" rtl="0">
              <a:lnSpc>
                <a:spcPct val="100000"/>
              </a:lnSpc>
              <a:spcBef>
                <a:spcPts val="0"/>
              </a:spcBef>
              <a:spcAft>
                <a:spcPts val="0"/>
              </a:spcAft>
              <a:buClr>
                <a:schemeClr val="accent5"/>
              </a:buClr>
              <a:buSzPts val="2400"/>
              <a:buFont typeface="Roboto Slab"/>
              <a:buNone/>
              <a:defRPr sz="2400" b="0" i="0" u="none" strike="noStrike" cap="none">
                <a:solidFill>
                  <a:schemeClr val="accent5"/>
                </a:solidFill>
                <a:latin typeface="Roboto Slab"/>
                <a:ea typeface="Roboto Slab"/>
                <a:cs typeface="Roboto Slab"/>
                <a:sym typeface="Roboto Slab"/>
              </a:defRPr>
            </a:lvl8pPr>
            <a:lvl9pPr marL="4114800" marR="0" lvl="8" indent="-317500" algn="ctr" rtl="0">
              <a:lnSpc>
                <a:spcPct val="100000"/>
              </a:lnSpc>
              <a:spcBef>
                <a:spcPts val="0"/>
              </a:spcBef>
              <a:spcAft>
                <a:spcPts val="0"/>
              </a:spcAft>
              <a:buClr>
                <a:schemeClr val="accent5"/>
              </a:buClr>
              <a:buSzPts val="2400"/>
              <a:buFont typeface="Roboto Slab"/>
              <a:buNone/>
              <a:defRPr sz="2400" b="0" i="0" u="none" strike="noStrike" cap="none">
                <a:solidFill>
                  <a:schemeClr val="accent5"/>
                </a:solidFill>
                <a:latin typeface="Roboto Slab"/>
                <a:ea typeface="Roboto Slab"/>
                <a:cs typeface="Roboto Slab"/>
                <a:sym typeface="Roboto Slab"/>
              </a:defRPr>
            </a:lvl9pPr>
          </a:lstStyle>
          <a:p>
            <a:pPr marL="0" lvl="0" indent="0" algn="ctr" rtl="0">
              <a:spcBef>
                <a:spcPts val="0"/>
              </a:spcBef>
              <a:spcAft>
                <a:spcPts val="0"/>
              </a:spcAft>
              <a:buNone/>
            </a:pPr>
            <a:r>
              <a:rPr lang="en" sz="1800" dirty="0">
                <a:solidFill>
                  <a:schemeClr val="dk1"/>
                </a:solidFill>
              </a:rPr>
              <a:t>Presented by</a:t>
            </a:r>
            <a:endParaRPr sz="1800" dirty="0">
              <a:solidFill>
                <a:schemeClr val="dk1"/>
              </a:solidFill>
            </a:endParaRPr>
          </a:p>
          <a:p>
            <a:pPr marL="0" lvl="0" indent="0" algn="ctr" rtl="0">
              <a:spcBef>
                <a:spcPts val="0"/>
              </a:spcBef>
              <a:spcAft>
                <a:spcPts val="0"/>
              </a:spcAft>
              <a:buNone/>
            </a:pPr>
            <a:r>
              <a:rPr lang="en" sz="2200" dirty="0"/>
              <a:t>Mahbubur Rahman</a:t>
            </a:r>
            <a:endParaRPr sz="2200" dirty="0"/>
          </a:p>
          <a:p>
            <a:pPr marL="0" lvl="0" indent="0" algn="ctr" rtl="0">
              <a:spcBef>
                <a:spcPts val="0"/>
              </a:spcBef>
              <a:spcAft>
                <a:spcPts val="0"/>
              </a:spcAft>
              <a:buNone/>
            </a:pPr>
            <a:r>
              <a:rPr lang="en" sz="1300" dirty="0"/>
              <a:t>Lecturer</a:t>
            </a:r>
            <a:endParaRPr sz="1300" dirty="0"/>
          </a:p>
          <a:p>
            <a:pPr marL="0" lvl="0" indent="0" algn="ctr" rtl="0">
              <a:spcBef>
                <a:spcPts val="0"/>
              </a:spcBef>
              <a:spcAft>
                <a:spcPts val="0"/>
              </a:spcAft>
              <a:buNone/>
            </a:pPr>
            <a:r>
              <a:rPr lang="en" sz="1300" dirty="0"/>
              <a:t>Department of Computer Science and Engineering(CSE)</a:t>
            </a:r>
            <a:endParaRPr sz="1300" dirty="0"/>
          </a:p>
          <a:p>
            <a:pPr marL="0" lvl="0" indent="0" algn="ctr" rtl="0">
              <a:spcBef>
                <a:spcPts val="0"/>
              </a:spcBef>
              <a:spcAft>
                <a:spcPts val="0"/>
              </a:spcAft>
              <a:buNone/>
            </a:pPr>
            <a:r>
              <a:rPr lang="en" sz="1300" dirty="0"/>
              <a:t>Green University of Bangladesh(GUB)</a:t>
            </a:r>
            <a:endParaRPr sz="1300" dirty="0"/>
          </a:p>
        </p:txBody>
      </p:sp>
      <p:pic>
        <p:nvPicPr>
          <p:cNvPr id="5" name="Picture 4">
            <a:extLst>
              <a:ext uri="{FF2B5EF4-FFF2-40B4-BE49-F238E27FC236}">
                <a16:creationId xmlns:a16="http://schemas.microsoft.com/office/drawing/2014/main" id="{46B17419-7381-3A12-41BB-F5A836E4EA9D}"/>
              </a:ext>
            </a:extLst>
          </p:cNvPr>
          <p:cNvPicPr>
            <a:picLocks noChangeAspect="1"/>
          </p:cNvPicPr>
          <p:nvPr/>
        </p:nvPicPr>
        <p:blipFill>
          <a:blip r:embed="rId3"/>
          <a:stretch>
            <a:fillRect/>
          </a:stretch>
        </p:blipFill>
        <p:spPr>
          <a:xfrm>
            <a:off x="6043" y="6031"/>
            <a:ext cx="1284300" cy="1239290"/>
          </a:xfrm>
          <a:prstGeom prst="rect">
            <a:avLst/>
          </a:prstGeom>
        </p:spPr>
      </p:pic>
      <p:pic>
        <p:nvPicPr>
          <p:cNvPr id="6" name="Picture 5">
            <a:extLst>
              <a:ext uri="{FF2B5EF4-FFF2-40B4-BE49-F238E27FC236}">
                <a16:creationId xmlns:a16="http://schemas.microsoft.com/office/drawing/2014/main" id="{85931B43-8D23-797C-0607-13F28819ACB1}"/>
              </a:ext>
            </a:extLst>
          </p:cNvPr>
          <p:cNvPicPr>
            <a:picLocks noChangeAspect="1"/>
          </p:cNvPicPr>
          <p:nvPr/>
        </p:nvPicPr>
        <p:blipFill>
          <a:blip r:embed="rId4"/>
          <a:stretch>
            <a:fillRect/>
          </a:stretch>
        </p:blipFill>
        <p:spPr>
          <a:xfrm>
            <a:off x="8113388" y="4112901"/>
            <a:ext cx="1024569" cy="102456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2"/>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01</a:t>
            </a:r>
            <a:endParaRPr/>
          </a:p>
        </p:txBody>
      </p:sp>
      <p:sp>
        <p:nvSpPr>
          <p:cNvPr id="133" name="Google Shape;133;p22"/>
          <p:cNvSpPr txBox="1">
            <a:spLocks noGrp="1"/>
          </p:cNvSpPr>
          <p:nvPr>
            <p:ph type="body" idx="1"/>
          </p:nvPr>
        </p:nvSpPr>
        <p:spPr>
          <a:xfrm>
            <a:off x="506300" y="1371400"/>
            <a:ext cx="8055900" cy="10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dirty="0"/>
              <a:t>Memory chip: 256 registers = 256 Bytes. </a:t>
            </a:r>
            <a:r>
              <a:rPr lang="en" sz="1700" i="1" u="sng" dirty="0"/>
              <a:t>What is starting address and ending address for this memory chip?</a:t>
            </a:r>
            <a:endParaRPr sz="1700" i="1" u="sng" dirty="0"/>
          </a:p>
          <a:p>
            <a:pPr marL="0" lvl="0" indent="0" algn="l" rtl="0">
              <a:spcBef>
                <a:spcPts val="0"/>
              </a:spcBef>
              <a:spcAft>
                <a:spcPts val="0"/>
              </a:spcAft>
              <a:buNone/>
            </a:pPr>
            <a:r>
              <a:rPr lang="en" sz="1700" dirty="0"/>
              <a:t>2</a:t>
            </a:r>
            <a:r>
              <a:rPr lang="en" sz="1700" baseline="30000" dirty="0"/>
              <a:t>n</a:t>
            </a:r>
            <a:r>
              <a:rPr lang="en" sz="1700" dirty="0"/>
              <a:t> = no of registers. For this case, 256 = 2</a:t>
            </a:r>
            <a:r>
              <a:rPr lang="en" sz="1700" baseline="30000" dirty="0"/>
              <a:t>8</a:t>
            </a:r>
            <a:r>
              <a:rPr lang="en" sz="1700" dirty="0"/>
              <a:t> . So n = 8 = address lines</a:t>
            </a:r>
            <a:endParaRPr sz="1700" dirty="0"/>
          </a:p>
          <a:p>
            <a:pPr marL="0" lvl="0" indent="0" algn="l" rtl="0">
              <a:spcBef>
                <a:spcPts val="1600"/>
              </a:spcBef>
              <a:spcAft>
                <a:spcPts val="0"/>
              </a:spcAft>
              <a:buNone/>
            </a:pPr>
            <a:endParaRPr sz="1600" dirty="0"/>
          </a:p>
        </p:txBody>
      </p:sp>
      <p:sp>
        <p:nvSpPr>
          <p:cNvPr id="134" name="Google Shape;134;p22"/>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10</a:t>
            </a:r>
            <a:endParaRPr sz="1700" b="1">
              <a:solidFill>
                <a:schemeClr val="dk1"/>
              </a:solidFill>
              <a:latin typeface="Roboto"/>
              <a:ea typeface="Roboto"/>
              <a:cs typeface="Roboto"/>
              <a:sym typeface="Roboto"/>
            </a:endParaRPr>
          </a:p>
        </p:txBody>
      </p:sp>
      <p:graphicFrame>
        <p:nvGraphicFramePr>
          <p:cNvPr id="136" name="Google Shape;136;p22"/>
          <p:cNvGraphicFramePr/>
          <p:nvPr>
            <p:extLst>
              <p:ext uri="{D42A27DB-BD31-4B8C-83A1-F6EECF244321}">
                <p14:modId xmlns:p14="http://schemas.microsoft.com/office/powerpoint/2010/main" val="1738842953"/>
              </p:ext>
            </p:extLst>
          </p:nvPr>
        </p:nvGraphicFramePr>
        <p:xfrm>
          <a:off x="506300" y="2651950"/>
          <a:ext cx="8434024" cy="1402025"/>
        </p:xfrm>
        <a:graphic>
          <a:graphicData uri="http://schemas.openxmlformats.org/drawingml/2006/table">
            <a:tbl>
              <a:tblPr>
                <a:noFill/>
                <a:tableStyleId>{85977633-120D-48A3-9EB2-2C2A8CA630F1}</a:tableStyleId>
              </a:tblPr>
              <a:tblGrid>
                <a:gridCol w="443896">
                  <a:extLst>
                    <a:ext uri="{9D8B030D-6E8A-4147-A177-3AD203B41FA5}">
                      <a16:colId xmlns:a16="http://schemas.microsoft.com/office/drawing/2014/main" val="20000"/>
                    </a:ext>
                  </a:extLst>
                </a:gridCol>
                <a:gridCol w="443896">
                  <a:extLst>
                    <a:ext uri="{9D8B030D-6E8A-4147-A177-3AD203B41FA5}">
                      <a16:colId xmlns:a16="http://schemas.microsoft.com/office/drawing/2014/main" val="20001"/>
                    </a:ext>
                  </a:extLst>
                </a:gridCol>
                <a:gridCol w="443896">
                  <a:extLst>
                    <a:ext uri="{9D8B030D-6E8A-4147-A177-3AD203B41FA5}">
                      <a16:colId xmlns:a16="http://schemas.microsoft.com/office/drawing/2014/main" val="20002"/>
                    </a:ext>
                  </a:extLst>
                </a:gridCol>
                <a:gridCol w="443896">
                  <a:extLst>
                    <a:ext uri="{9D8B030D-6E8A-4147-A177-3AD203B41FA5}">
                      <a16:colId xmlns:a16="http://schemas.microsoft.com/office/drawing/2014/main" val="20003"/>
                    </a:ext>
                  </a:extLst>
                </a:gridCol>
                <a:gridCol w="443896">
                  <a:extLst>
                    <a:ext uri="{9D8B030D-6E8A-4147-A177-3AD203B41FA5}">
                      <a16:colId xmlns:a16="http://schemas.microsoft.com/office/drawing/2014/main" val="20004"/>
                    </a:ext>
                  </a:extLst>
                </a:gridCol>
                <a:gridCol w="443896">
                  <a:extLst>
                    <a:ext uri="{9D8B030D-6E8A-4147-A177-3AD203B41FA5}">
                      <a16:colId xmlns:a16="http://schemas.microsoft.com/office/drawing/2014/main" val="20005"/>
                    </a:ext>
                  </a:extLst>
                </a:gridCol>
                <a:gridCol w="443896">
                  <a:extLst>
                    <a:ext uri="{9D8B030D-6E8A-4147-A177-3AD203B41FA5}">
                      <a16:colId xmlns:a16="http://schemas.microsoft.com/office/drawing/2014/main" val="20006"/>
                    </a:ext>
                  </a:extLst>
                </a:gridCol>
                <a:gridCol w="443896">
                  <a:extLst>
                    <a:ext uri="{9D8B030D-6E8A-4147-A177-3AD203B41FA5}">
                      <a16:colId xmlns:a16="http://schemas.microsoft.com/office/drawing/2014/main" val="20007"/>
                    </a:ext>
                  </a:extLst>
                </a:gridCol>
                <a:gridCol w="443896">
                  <a:extLst>
                    <a:ext uri="{9D8B030D-6E8A-4147-A177-3AD203B41FA5}">
                      <a16:colId xmlns:a16="http://schemas.microsoft.com/office/drawing/2014/main" val="20008"/>
                    </a:ext>
                  </a:extLst>
                </a:gridCol>
                <a:gridCol w="443896">
                  <a:extLst>
                    <a:ext uri="{9D8B030D-6E8A-4147-A177-3AD203B41FA5}">
                      <a16:colId xmlns:a16="http://schemas.microsoft.com/office/drawing/2014/main" val="20009"/>
                    </a:ext>
                  </a:extLst>
                </a:gridCol>
                <a:gridCol w="443896">
                  <a:extLst>
                    <a:ext uri="{9D8B030D-6E8A-4147-A177-3AD203B41FA5}">
                      <a16:colId xmlns:a16="http://schemas.microsoft.com/office/drawing/2014/main" val="20010"/>
                    </a:ext>
                  </a:extLst>
                </a:gridCol>
                <a:gridCol w="443896">
                  <a:extLst>
                    <a:ext uri="{9D8B030D-6E8A-4147-A177-3AD203B41FA5}">
                      <a16:colId xmlns:a16="http://schemas.microsoft.com/office/drawing/2014/main" val="20011"/>
                    </a:ext>
                  </a:extLst>
                </a:gridCol>
                <a:gridCol w="443896">
                  <a:extLst>
                    <a:ext uri="{9D8B030D-6E8A-4147-A177-3AD203B41FA5}">
                      <a16:colId xmlns:a16="http://schemas.microsoft.com/office/drawing/2014/main" val="20012"/>
                    </a:ext>
                  </a:extLst>
                </a:gridCol>
                <a:gridCol w="443896">
                  <a:extLst>
                    <a:ext uri="{9D8B030D-6E8A-4147-A177-3AD203B41FA5}">
                      <a16:colId xmlns:a16="http://schemas.microsoft.com/office/drawing/2014/main" val="20013"/>
                    </a:ext>
                  </a:extLst>
                </a:gridCol>
                <a:gridCol w="443896">
                  <a:extLst>
                    <a:ext uri="{9D8B030D-6E8A-4147-A177-3AD203B41FA5}">
                      <a16:colId xmlns:a16="http://schemas.microsoft.com/office/drawing/2014/main" val="20014"/>
                    </a:ext>
                  </a:extLst>
                </a:gridCol>
                <a:gridCol w="443896">
                  <a:extLst>
                    <a:ext uri="{9D8B030D-6E8A-4147-A177-3AD203B41FA5}">
                      <a16:colId xmlns:a16="http://schemas.microsoft.com/office/drawing/2014/main" val="20015"/>
                    </a:ext>
                  </a:extLst>
                </a:gridCol>
                <a:gridCol w="443896">
                  <a:extLst>
                    <a:ext uri="{9D8B030D-6E8A-4147-A177-3AD203B41FA5}">
                      <a16:colId xmlns:a16="http://schemas.microsoft.com/office/drawing/2014/main" val="20016"/>
                    </a:ext>
                  </a:extLst>
                </a:gridCol>
                <a:gridCol w="443896">
                  <a:extLst>
                    <a:ext uri="{9D8B030D-6E8A-4147-A177-3AD203B41FA5}">
                      <a16:colId xmlns:a16="http://schemas.microsoft.com/office/drawing/2014/main" val="20017"/>
                    </a:ext>
                  </a:extLst>
                </a:gridCol>
                <a:gridCol w="443896">
                  <a:extLst>
                    <a:ext uri="{9D8B030D-6E8A-4147-A177-3AD203B41FA5}">
                      <a16:colId xmlns:a16="http://schemas.microsoft.com/office/drawing/2014/main" val="20018"/>
                    </a:ext>
                  </a:extLst>
                </a:gridCol>
              </a:tblGrid>
              <a:tr h="609575">
                <a:tc>
                  <a:txBody>
                    <a:bodyPr/>
                    <a:lstStyle/>
                    <a:p>
                      <a:pPr marL="0" lvl="0" indent="0" algn="ctr" rtl="0">
                        <a:spcBef>
                          <a:spcPts val="0"/>
                        </a:spcBef>
                        <a:spcAft>
                          <a:spcPts val="0"/>
                        </a:spcAft>
                        <a:buNone/>
                      </a:pPr>
                      <a:r>
                        <a:rPr lang="en" sz="1100" b="1">
                          <a:solidFill>
                            <a:schemeClr val="dk1"/>
                          </a:solidFill>
                        </a:rPr>
                        <a:t>A15</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A14</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A13</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A12</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A11</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dirty="0">
                          <a:solidFill>
                            <a:schemeClr val="dk1"/>
                          </a:solidFill>
                        </a:rPr>
                        <a:t>A10</a:t>
                      </a:r>
                      <a:endParaRPr sz="1100" b="1"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A9</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A8</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A7</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A6</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A5</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A4</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A3</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A2</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A1</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A0</a:t>
                      </a:r>
                      <a:endParaRPr sz="1100" b="1">
                        <a:solidFill>
                          <a:schemeClr val="dk1"/>
                        </a:solidFill>
                      </a:endParaRPr>
                    </a:p>
                  </a:txBody>
                  <a:tcPr marL="91425" marR="91425" marT="91425" marB="91425" anchor="ctr"/>
                </a:tc>
                <a:extLst>
                  <a:ext uri="{0D108BD9-81ED-4DB2-BD59-A6C34878D82A}">
                    <a16:rowId xmlns:a16="http://schemas.microsoft.com/office/drawing/2014/main" val="10000"/>
                  </a:ext>
                </a:extLst>
              </a:tr>
              <a:tr h="396225">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extLst>
                  <a:ext uri="{0D108BD9-81ED-4DB2-BD59-A6C34878D82A}">
                    <a16:rowId xmlns:a16="http://schemas.microsoft.com/office/drawing/2014/main" val="10001"/>
                  </a:ext>
                </a:extLst>
              </a:tr>
              <a:tr h="396225">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0</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1</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1</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1</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1</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1</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1</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a:solidFill>
                            <a:schemeClr val="dk1"/>
                          </a:solidFill>
                        </a:rPr>
                        <a:t>1</a:t>
                      </a:r>
                      <a:endParaRPr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b="1" dirty="0">
                          <a:solidFill>
                            <a:schemeClr val="dk1"/>
                          </a:solidFill>
                        </a:rPr>
                        <a:t>1</a:t>
                      </a:r>
                      <a:endParaRPr b="1" dirty="0">
                        <a:solidFill>
                          <a:schemeClr val="dk1"/>
                        </a:solidFill>
                      </a:endParaRPr>
                    </a:p>
                  </a:txBody>
                  <a:tcPr marL="91425" marR="91425" marT="91425" marB="91425" anchor="ctr"/>
                </a:tc>
                <a:extLst>
                  <a:ext uri="{0D108BD9-81ED-4DB2-BD59-A6C34878D82A}">
                    <a16:rowId xmlns:a16="http://schemas.microsoft.com/office/drawing/2014/main" val="10002"/>
                  </a:ext>
                </a:extLst>
              </a:tr>
            </a:tbl>
          </a:graphicData>
        </a:graphic>
      </p:graphicFrame>
      <p:sp>
        <p:nvSpPr>
          <p:cNvPr id="137" name="Google Shape;137;p22"/>
          <p:cNvSpPr txBox="1">
            <a:spLocks noGrp="1"/>
          </p:cNvSpPr>
          <p:nvPr>
            <p:ph type="body" idx="1"/>
          </p:nvPr>
        </p:nvSpPr>
        <p:spPr>
          <a:xfrm>
            <a:off x="387900" y="4053975"/>
            <a:ext cx="8055900" cy="8401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dirty="0"/>
              <a:t>Now, A15 to A8 represents CS’</a:t>
            </a:r>
          </a:p>
          <a:p>
            <a:pPr marL="0" lvl="0" indent="0" algn="l" rtl="0">
              <a:spcBef>
                <a:spcPts val="0"/>
              </a:spcBef>
              <a:spcAft>
                <a:spcPts val="0"/>
              </a:spcAft>
              <a:buNone/>
            </a:pPr>
            <a:r>
              <a:rPr lang="en" sz="1700" dirty="0"/>
              <a:t>Address range for memory chip: 0000h to 00FFh</a:t>
            </a:r>
            <a:endParaRPr sz="1700" dirty="0"/>
          </a:p>
          <a:p>
            <a:pPr marL="0" lvl="0" indent="0" algn="l" rtl="0">
              <a:spcBef>
                <a:spcPts val="1600"/>
              </a:spcBef>
              <a:spcAft>
                <a:spcPts val="0"/>
              </a:spcAft>
              <a:buNone/>
            </a:pPr>
            <a:endParaRPr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3"/>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02</a:t>
            </a:r>
            <a:endParaRPr/>
          </a:p>
        </p:txBody>
      </p:sp>
      <p:sp>
        <p:nvSpPr>
          <p:cNvPr id="143" name="Google Shape;143;p23"/>
          <p:cNvSpPr txBox="1">
            <a:spLocks noGrp="1"/>
          </p:cNvSpPr>
          <p:nvPr>
            <p:ph type="body" idx="1"/>
          </p:nvPr>
        </p:nvSpPr>
        <p:spPr>
          <a:xfrm>
            <a:off x="506300" y="1371400"/>
            <a:ext cx="8055900" cy="100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Memory chip: 1KB = 1024 Bytes = 2</a:t>
            </a:r>
            <a:r>
              <a:rPr lang="en" sz="1700" baseline="30000"/>
              <a:t>10 </a:t>
            </a:r>
            <a:r>
              <a:rPr lang="en" sz="1700"/>
              <a:t>Bytes = 2</a:t>
            </a:r>
            <a:r>
              <a:rPr lang="en" sz="1700" baseline="30000"/>
              <a:t>10</a:t>
            </a:r>
            <a:r>
              <a:rPr lang="en" sz="1700"/>
              <a:t> X 8</a:t>
            </a:r>
            <a:endParaRPr sz="1700"/>
          </a:p>
          <a:p>
            <a:pPr marL="0" lvl="0" indent="0" algn="l" rtl="0">
              <a:spcBef>
                <a:spcPts val="1600"/>
              </a:spcBef>
              <a:spcAft>
                <a:spcPts val="0"/>
              </a:spcAft>
              <a:buNone/>
            </a:pPr>
            <a:r>
              <a:rPr lang="en" sz="1700"/>
              <a:t>So n = 10 = address lines, 8 = data bus</a:t>
            </a:r>
            <a:endParaRPr sz="1700"/>
          </a:p>
          <a:p>
            <a:pPr marL="0" lvl="0" indent="0" algn="l" rtl="0">
              <a:spcBef>
                <a:spcPts val="1600"/>
              </a:spcBef>
              <a:spcAft>
                <a:spcPts val="0"/>
              </a:spcAft>
              <a:buNone/>
            </a:pPr>
            <a:endParaRPr sz="1700"/>
          </a:p>
          <a:p>
            <a:pPr marL="0" lvl="0" indent="0" algn="l" rtl="0">
              <a:spcBef>
                <a:spcPts val="1600"/>
              </a:spcBef>
              <a:spcAft>
                <a:spcPts val="0"/>
              </a:spcAft>
              <a:buNone/>
            </a:pPr>
            <a:endParaRPr sz="1600"/>
          </a:p>
        </p:txBody>
      </p:sp>
      <p:sp>
        <p:nvSpPr>
          <p:cNvPr id="144" name="Google Shape;144;p23"/>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11</a:t>
            </a:r>
            <a:endParaRPr sz="1700" b="1">
              <a:solidFill>
                <a:schemeClr val="dk1"/>
              </a:solidFill>
              <a:latin typeface="Roboto"/>
              <a:ea typeface="Roboto"/>
              <a:cs typeface="Roboto"/>
              <a:sym typeface="Roboto"/>
            </a:endParaRPr>
          </a:p>
        </p:txBody>
      </p:sp>
      <p:graphicFrame>
        <p:nvGraphicFramePr>
          <p:cNvPr id="146" name="Google Shape;146;p23"/>
          <p:cNvGraphicFramePr/>
          <p:nvPr>
            <p:extLst>
              <p:ext uri="{D42A27DB-BD31-4B8C-83A1-F6EECF244321}">
                <p14:modId xmlns:p14="http://schemas.microsoft.com/office/powerpoint/2010/main" val="1125659020"/>
              </p:ext>
            </p:extLst>
          </p:nvPr>
        </p:nvGraphicFramePr>
        <p:xfrm>
          <a:off x="506300" y="2604792"/>
          <a:ext cx="8213548" cy="1350816"/>
        </p:xfrm>
        <a:graphic>
          <a:graphicData uri="http://schemas.openxmlformats.org/drawingml/2006/table">
            <a:tbl>
              <a:tblPr>
                <a:noFill/>
                <a:tableStyleId>{85977633-120D-48A3-9EB2-2C2A8CA630F1}</a:tableStyleId>
              </a:tblPr>
              <a:tblGrid>
                <a:gridCol w="432292">
                  <a:extLst>
                    <a:ext uri="{9D8B030D-6E8A-4147-A177-3AD203B41FA5}">
                      <a16:colId xmlns:a16="http://schemas.microsoft.com/office/drawing/2014/main" val="20000"/>
                    </a:ext>
                  </a:extLst>
                </a:gridCol>
                <a:gridCol w="432292">
                  <a:extLst>
                    <a:ext uri="{9D8B030D-6E8A-4147-A177-3AD203B41FA5}">
                      <a16:colId xmlns:a16="http://schemas.microsoft.com/office/drawing/2014/main" val="20001"/>
                    </a:ext>
                  </a:extLst>
                </a:gridCol>
                <a:gridCol w="432292">
                  <a:extLst>
                    <a:ext uri="{9D8B030D-6E8A-4147-A177-3AD203B41FA5}">
                      <a16:colId xmlns:a16="http://schemas.microsoft.com/office/drawing/2014/main" val="20002"/>
                    </a:ext>
                  </a:extLst>
                </a:gridCol>
                <a:gridCol w="432292">
                  <a:extLst>
                    <a:ext uri="{9D8B030D-6E8A-4147-A177-3AD203B41FA5}">
                      <a16:colId xmlns:a16="http://schemas.microsoft.com/office/drawing/2014/main" val="20003"/>
                    </a:ext>
                  </a:extLst>
                </a:gridCol>
                <a:gridCol w="432292">
                  <a:extLst>
                    <a:ext uri="{9D8B030D-6E8A-4147-A177-3AD203B41FA5}">
                      <a16:colId xmlns:a16="http://schemas.microsoft.com/office/drawing/2014/main" val="20004"/>
                    </a:ext>
                  </a:extLst>
                </a:gridCol>
                <a:gridCol w="432292">
                  <a:extLst>
                    <a:ext uri="{9D8B030D-6E8A-4147-A177-3AD203B41FA5}">
                      <a16:colId xmlns:a16="http://schemas.microsoft.com/office/drawing/2014/main" val="20005"/>
                    </a:ext>
                  </a:extLst>
                </a:gridCol>
                <a:gridCol w="432292">
                  <a:extLst>
                    <a:ext uri="{9D8B030D-6E8A-4147-A177-3AD203B41FA5}">
                      <a16:colId xmlns:a16="http://schemas.microsoft.com/office/drawing/2014/main" val="20006"/>
                    </a:ext>
                  </a:extLst>
                </a:gridCol>
                <a:gridCol w="432292">
                  <a:extLst>
                    <a:ext uri="{9D8B030D-6E8A-4147-A177-3AD203B41FA5}">
                      <a16:colId xmlns:a16="http://schemas.microsoft.com/office/drawing/2014/main" val="20007"/>
                    </a:ext>
                  </a:extLst>
                </a:gridCol>
                <a:gridCol w="432292">
                  <a:extLst>
                    <a:ext uri="{9D8B030D-6E8A-4147-A177-3AD203B41FA5}">
                      <a16:colId xmlns:a16="http://schemas.microsoft.com/office/drawing/2014/main" val="20008"/>
                    </a:ext>
                  </a:extLst>
                </a:gridCol>
                <a:gridCol w="432292">
                  <a:extLst>
                    <a:ext uri="{9D8B030D-6E8A-4147-A177-3AD203B41FA5}">
                      <a16:colId xmlns:a16="http://schemas.microsoft.com/office/drawing/2014/main" val="20009"/>
                    </a:ext>
                  </a:extLst>
                </a:gridCol>
                <a:gridCol w="432292">
                  <a:extLst>
                    <a:ext uri="{9D8B030D-6E8A-4147-A177-3AD203B41FA5}">
                      <a16:colId xmlns:a16="http://schemas.microsoft.com/office/drawing/2014/main" val="20010"/>
                    </a:ext>
                  </a:extLst>
                </a:gridCol>
                <a:gridCol w="432292">
                  <a:extLst>
                    <a:ext uri="{9D8B030D-6E8A-4147-A177-3AD203B41FA5}">
                      <a16:colId xmlns:a16="http://schemas.microsoft.com/office/drawing/2014/main" val="20011"/>
                    </a:ext>
                  </a:extLst>
                </a:gridCol>
                <a:gridCol w="432292">
                  <a:extLst>
                    <a:ext uri="{9D8B030D-6E8A-4147-A177-3AD203B41FA5}">
                      <a16:colId xmlns:a16="http://schemas.microsoft.com/office/drawing/2014/main" val="20012"/>
                    </a:ext>
                  </a:extLst>
                </a:gridCol>
                <a:gridCol w="432292">
                  <a:extLst>
                    <a:ext uri="{9D8B030D-6E8A-4147-A177-3AD203B41FA5}">
                      <a16:colId xmlns:a16="http://schemas.microsoft.com/office/drawing/2014/main" val="20013"/>
                    </a:ext>
                  </a:extLst>
                </a:gridCol>
                <a:gridCol w="432292">
                  <a:extLst>
                    <a:ext uri="{9D8B030D-6E8A-4147-A177-3AD203B41FA5}">
                      <a16:colId xmlns:a16="http://schemas.microsoft.com/office/drawing/2014/main" val="20014"/>
                    </a:ext>
                  </a:extLst>
                </a:gridCol>
                <a:gridCol w="432292">
                  <a:extLst>
                    <a:ext uri="{9D8B030D-6E8A-4147-A177-3AD203B41FA5}">
                      <a16:colId xmlns:a16="http://schemas.microsoft.com/office/drawing/2014/main" val="20015"/>
                    </a:ext>
                  </a:extLst>
                </a:gridCol>
                <a:gridCol w="432292">
                  <a:extLst>
                    <a:ext uri="{9D8B030D-6E8A-4147-A177-3AD203B41FA5}">
                      <a16:colId xmlns:a16="http://schemas.microsoft.com/office/drawing/2014/main" val="20016"/>
                    </a:ext>
                  </a:extLst>
                </a:gridCol>
                <a:gridCol w="432292">
                  <a:extLst>
                    <a:ext uri="{9D8B030D-6E8A-4147-A177-3AD203B41FA5}">
                      <a16:colId xmlns:a16="http://schemas.microsoft.com/office/drawing/2014/main" val="20017"/>
                    </a:ext>
                  </a:extLst>
                </a:gridCol>
                <a:gridCol w="432292">
                  <a:extLst>
                    <a:ext uri="{9D8B030D-6E8A-4147-A177-3AD203B41FA5}">
                      <a16:colId xmlns:a16="http://schemas.microsoft.com/office/drawing/2014/main" val="20018"/>
                    </a:ext>
                  </a:extLst>
                </a:gridCol>
              </a:tblGrid>
              <a:tr h="574826">
                <a:tc>
                  <a:txBody>
                    <a:bodyPr/>
                    <a:lstStyle/>
                    <a:p>
                      <a:pPr marL="0" lvl="0" indent="0" algn="ctr" rtl="0">
                        <a:spcBef>
                          <a:spcPts val="0"/>
                        </a:spcBef>
                        <a:spcAft>
                          <a:spcPts val="0"/>
                        </a:spcAft>
                        <a:buNone/>
                      </a:pPr>
                      <a:r>
                        <a:rPr lang="en" sz="1050" b="1">
                          <a:solidFill>
                            <a:schemeClr val="dk1"/>
                          </a:solidFill>
                        </a:rPr>
                        <a:t>A15</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A14</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dirty="0">
                          <a:solidFill>
                            <a:schemeClr val="dk1"/>
                          </a:solidFill>
                        </a:rPr>
                        <a:t>A13</a:t>
                      </a:r>
                      <a:endParaRPr sz="1050" b="1" dirty="0">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A12</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A11</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A10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A9</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A8</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A7</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A6</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A5</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A4</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A3</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A2</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A1</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A0</a:t>
                      </a:r>
                      <a:endParaRPr sz="1050" b="1">
                        <a:solidFill>
                          <a:schemeClr val="dk1"/>
                        </a:solidFill>
                      </a:endParaRPr>
                    </a:p>
                  </a:txBody>
                  <a:tcPr marL="86213" marR="86213" marT="86213" marB="86213" anchor="ctr"/>
                </a:tc>
                <a:extLst>
                  <a:ext uri="{0D108BD9-81ED-4DB2-BD59-A6C34878D82A}">
                    <a16:rowId xmlns:a16="http://schemas.microsoft.com/office/drawing/2014/main" val="10000"/>
                  </a:ext>
                </a:extLst>
              </a:tr>
              <a:tr h="387995">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dirty="0">
                          <a:solidFill>
                            <a:schemeClr val="dk1"/>
                          </a:solidFill>
                        </a:rPr>
                        <a:t>0</a:t>
                      </a:r>
                      <a:endParaRPr sz="1050" b="1" dirty="0">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extLst>
                  <a:ext uri="{0D108BD9-81ED-4DB2-BD59-A6C34878D82A}">
                    <a16:rowId xmlns:a16="http://schemas.microsoft.com/office/drawing/2014/main" val="10001"/>
                  </a:ext>
                </a:extLst>
              </a:tr>
              <a:tr h="387995">
                <a:tc>
                  <a:txBody>
                    <a:bodyPr/>
                    <a:lstStyle/>
                    <a:p>
                      <a:pPr marL="0" lvl="0" indent="0" algn="ctr" rtl="0">
                        <a:spcBef>
                          <a:spcPts val="0"/>
                        </a:spcBef>
                        <a:spcAft>
                          <a:spcPts val="0"/>
                        </a:spcAft>
                        <a:buNone/>
                      </a:pPr>
                      <a:r>
                        <a:rPr lang="en" sz="1050" b="1" dirty="0">
                          <a:solidFill>
                            <a:schemeClr val="dk1"/>
                          </a:solidFill>
                        </a:rPr>
                        <a:t>0</a:t>
                      </a:r>
                      <a:endParaRPr sz="1050" b="1" dirty="0">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0</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1</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1</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1</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1</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1</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1</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1</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1</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a:solidFill>
                            <a:schemeClr val="dk1"/>
                          </a:solidFill>
                        </a:rPr>
                        <a:t>1</a:t>
                      </a:r>
                      <a:endParaRPr sz="1050" b="1">
                        <a:solidFill>
                          <a:schemeClr val="dk1"/>
                        </a:solidFill>
                      </a:endParaRPr>
                    </a:p>
                  </a:txBody>
                  <a:tcPr marL="86213" marR="86213" marT="86213" marB="86213" anchor="ctr"/>
                </a:tc>
                <a:tc>
                  <a:txBody>
                    <a:bodyPr/>
                    <a:lstStyle/>
                    <a:p>
                      <a:pPr marL="0" lvl="0" indent="0" algn="ctr" rtl="0">
                        <a:spcBef>
                          <a:spcPts val="0"/>
                        </a:spcBef>
                        <a:spcAft>
                          <a:spcPts val="0"/>
                        </a:spcAft>
                        <a:buNone/>
                      </a:pPr>
                      <a:r>
                        <a:rPr lang="en" sz="1050" b="1" dirty="0">
                          <a:solidFill>
                            <a:schemeClr val="dk1"/>
                          </a:solidFill>
                        </a:rPr>
                        <a:t>1</a:t>
                      </a:r>
                      <a:endParaRPr sz="1050" b="1" dirty="0">
                        <a:solidFill>
                          <a:schemeClr val="dk1"/>
                        </a:solidFill>
                      </a:endParaRPr>
                    </a:p>
                  </a:txBody>
                  <a:tcPr marL="86213" marR="86213" marT="86213" marB="86213" anchor="ctr"/>
                </a:tc>
                <a:extLst>
                  <a:ext uri="{0D108BD9-81ED-4DB2-BD59-A6C34878D82A}">
                    <a16:rowId xmlns:a16="http://schemas.microsoft.com/office/drawing/2014/main" val="10002"/>
                  </a:ext>
                </a:extLst>
              </a:tr>
            </a:tbl>
          </a:graphicData>
        </a:graphic>
      </p:graphicFrame>
      <p:sp>
        <p:nvSpPr>
          <p:cNvPr id="147" name="Google Shape;147;p23"/>
          <p:cNvSpPr txBox="1">
            <a:spLocks noGrp="1"/>
          </p:cNvSpPr>
          <p:nvPr>
            <p:ph type="body" idx="1"/>
          </p:nvPr>
        </p:nvSpPr>
        <p:spPr>
          <a:xfrm>
            <a:off x="387900" y="4053975"/>
            <a:ext cx="8055900" cy="6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dirty="0"/>
              <a:t>Now, A15 to A10 represents CS’</a:t>
            </a:r>
          </a:p>
          <a:p>
            <a:pPr marL="0" lvl="0" indent="0" algn="l" rtl="0">
              <a:spcBef>
                <a:spcPts val="0"/>
              </a:spcBef>
              <a:spcAft>
                <a:spcPts val="0"/>
              </a:spcAft>
              <a:buNone/>
            </a:pPr>
            <a:r>
              <a:rPr lang="en" sz="1700" dirty="0"/>
              <a:t>Address range for memory chip: 0000h to 03FFh</a:t>
            </a:r>
            <a:endParaRPr sz="1700" dirty="0"/>
          </a:p>
          <a:p>
            <a:pPr marL="0" lvl="0" indent="0" algn="l" rtl="0">
              <a:spcBef>
                <a:spcPts val="1600"/>
              </a:spcBef>
              <a:spcAft>
                <a:spcPts val="0"/>
              </a:spcAft>
              <a:buNone/>
            </a:pPr>
            <a:endParaRPr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4"/>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03</a:t>
            </a:r>
            <a:endParaRPr/>
          </a:p>
        </p:txBody>
      </p:sp>
      <p:sp>
        <p:nvSpPr>
          <p:cNvPr id="153" name="Google Shape;153;p24"/>
          <p:cNvSpPr txBox="1">
            <a:spLocks noGrp="1"/>
          </p:cNvSpPr>
          <p:nvPr>
            <p:ph type="body" idx="1"/>
          </p:nvPr>
        </p:nvSpPr>
        <p:spPr>
          <a:xfrm>
            <a:off x="506300" y="1371400"/>
            <a:ext cx="8055900" cy="100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700" dirty="0"/>
              <a:t>Starting address: 0344h. Memory chip: 1KB = 1024 Bytes = 2</a:t>
            </a:r>
            <a:r>
              <a:rPr lang="en" sz="1700" baseline="30000" dirty="0"/>
              <a:t>10 </a:t>
            </a:r>
            <a:r>
              <a:rPr lang="en" sz="1700" dirty="0"/>
              <a:t>Bytes = 2</a:t>
            </a:r>
            <a:r>
              <a:rPr lang="en" sz="1700" baseline="30000" dirty="0"/>
              <a:t>10</a:t>
            </a:r>
            <a:r>
              <a:rPr lang="en" sz="1700" dirty="0"/>
              <a:t> X 8</a:t>
            </a:r>
            <a:endParaRPr sz="1700" dirty="0"/>
          </a:p>
          <a:p>
            <a:pPr marL="0" lvl="0" indent="0" algn="l" rtl="0">
              <a:lnSpc>
                <a:spcPct val="100000"/>
              </a:lnSpc>
              <a:spcBef>
                <a:spcPts val="1600"/>
              </a:spcBef>
              <a:spcAft>
                <a:spcPts val="0"/>
              </a:spcAft>
              <a:buNone/>
            </a:pPr>
            <a:r>
              <a:rPr lang="en" sz="1700" dirty="0"/>
              <a:t>So n = 10 = address lines, 8 = data bus</a:t>
            </a:r>
            <a:endParaRPr sz="1700" dirty="0"/>
          </a:p>
          <a:p>
            <a:pPr marL="0" lvl="0" indent="0" algn="l" rtl="0">
              <a:lnSpc>
                <a:spcPct val="100000"/>
              </a:lnSpc>
              <a:spcBef>
                <a:spcPts val="1600"/>
              </a:spcBef>
              <a:spcAft>
                <a:spcPts val="0"/>
              </a:spcAft>
              <a:buNone/>
            </a:pPr>
            <a:endParaRPr sz="1700" dirty="0"/>
          </a:p>
          <a:p>
            <a:pPr marL="0" lvl="0" indent="0" algn="l" rtl="0">
              <a:lnSpc>
                <a:spcPct val="100000"/>
              </a:lnSpc>
              <a:spcBef>
                <a:spcPts val="1600"/>
              </a:spcBef>
              <a:spcAft>
                <a:spcPts val="0"/>
              </a:spcAft>
              <a:buNone/>
            </a:pPr>
            <a:endParaRPr sz="1600" dirty="0"/>
          </a:p>
        </p:txBody>
      </p:sp>
      <p:sp>
        <p:nvSpPr>
          <p:cNvPr id="154" name="Google Shape;154;p24"/>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4"/>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12</a:t>
            </a:r>
            <a:endParaRPr sz="1700" b="1">
              <a:solidFill>
                <a:schemeClr val="dk1"/>
              </a:solidFill>
              <a:latin typeface="Roboto"/>
              <a:ea typeface="Roboto"/>
              <a:cs typeface="Roboto"/>
              <a:sym typeface="Roboto"/>
            </a:endParaRPr>
          </a:p>
        </p:txBody>
      </p:sp>
      <p:graphicFrame>
        <p:nvGraphicFramePr>
          <p:cNvPr id="156" name="Google Shape;156;p24"/>
          <p:cNvGraphicFramePr/>
          <p:nvPr>
            <p:extLst>
              <p:ext uri="{D42A27DB-BD31-4B8C-83A1-F6EECF244321}">
                <p14:modId xmlns:p14="http://schemas.microsoft.com/office/powerpoint/2010/main" val="2707176907"/>
              </p:ext>
            </p:extLst>
          </p:nvPr>
        </p:nvGraphicFramePr>
        <p:xfrm>
          <a:off x="506301" y="2371900"/>
          <a:ext cx="8367657" cy="1355937"/>
        </p:xfrm>
        <a:graphic>
          <a:graphicData uri="http://schemas.openxmlformats.org/drawingml/2006/table">
            <a:tbl>
              <a:tblPr>
                <a:noFill/>
                <a:tableStyleId>{85977633-120D-48A3-9EB2-2C2A8CA630F1}</a:tableStyleId>
              </a:tblPr>
              <a:tblGrid>
                <a:gridCol w="440403">
                  <a:extLst>
                    <a:ext uri="{9D8B030D-6E8A-4147-A177-3AD203B41FA5}">
                      <a16:colId xmlns:a16="http://schemas.microsoft.com/office/drawing/2014/main" val="20000"/>
                    </a:ext>
                  </a:extLst>
                </a:gridCol>
                <a:gridCol w="440403">
                  <a:extLst>
                    <a:ext uri="{9D8B030D-6E8A-4147-A177-3AD203B41FA5}">
                      <a16:colId xmlns:a16="http://schemas.microsoft.com/office/drawing/2014/main" val="20001"/>
                    </a:ext>
                  </a:extLst>
                </a:gridCol>
                <a:gridCol w="440403">
                  <a:extLst>
                    <a:ext uri="{9D8B030D-6E8A-4147-A177-3AD203B41FA5}">
                      <a16:colId xmlns:a16="http://schemas.microsoft.com/office/drawing/2014/main" val="20002"/>
                    </a:ext>
                  </a:extLst>
                </a:gridCol>
                <a:gridCol w="440403">
                  <a:extLst>
                    <a:ext uri="{9D8B030D-6E8A-4147-A177-3AD203B41FA5}">
                      <a16:colId xmlns:a16="http://schemas.microsoft.com/office/drawing/2014/main" val="20003"/>
                    </a:ext>
                  </a:extLst>
                </a:gridCol>
                <a:gridCol w="440403">
                  <a:extLst>
                    <a:ext uri="{9D8B030D-6E8A-4147-A177-3AD203B41FA5}">
                      <a16:colId xmlns:a16="http://schemas.microsoft.com/office/drawing/2014/main" val="20004"/>
                    </a:ext>
                  </a:extLst>
                </a:gridCol>
                <a:gridCol w="440403">
                  <a:extLst>
                    <a:ext uri="{9D8B030D-6E8A-4147-A177-3AD203B41FA5}">
                      <a16:colId xmlns:a16="http://schemas.microsoft.com/office/drawing/2014/main" val="20005"/>
                    </a:ext>
                  </a:extLst>
                </a:gridCol>
                <a:gridCol w="440403">
                  <a:extLst>
                    <a:ext uri="{9D8B030D-6E8A-4147-A177-3AD203B41FA5}">
                      <a16:colId xmlns:a16="http://schemas.microsoft.com/office/drawing/2014/main" val="20006"/>
                    </a:ext>
                  </a:extLst>
                </a:gridCol>
                <a:gridCol w="440403">
                  <a:extLst>
                    <a:ext uri="{9D8B030D-6E8A-4147-A177-3AD203B41FA5}">
                      <a16:colId xmlns:a16="http://schemas.microsoft.com/office/drawing/2014/main" val="20007"/>
                    </a:ext>
                  </a:extLst>
                </a:gridCol>
                <a:gridCol w="440403">
                  <a:extLst>
                    <a:ext uri="{9D8B030D-6E8A-4147-A177-3AD203B41FA5}">
                      <a16:colId xmlns:a16="http://schemas.microsoft.com/office/drawing/2014/main" val="20008"/>
                    </a:ext>
                  </a:extLst>
                </a:gridCol>
                <a:gridCol w="440403">
                  <a:extLst>
                    <a:ext uri="{9D8B030D-6E8A-4147-A177-3AD203B41FA5}">
                      <a16:colId xmlns:a16="http://schemas.microsoft.com/office/drawing/2014/main" val="20009"/>
                    </a:ext>
                  </a:extLst>
                </a:gridCol>
                <a:gridCol w="440403">
                  <a:extLst>
                    <a:ext uri="{9D8B030D-6E8A-4147-A177-3AD203B41FA5}">
                      <a16:colId xmlns:a16="http://schemas.microsoft.com/office/drawing/2014/main" val="20010"/>
                    </a:ext>
                  </a:extLst>
                </a:gridCol>
                <a:gridCol w="440403">
                  <a:extLst>
                    <a:ext uri="{9D8B030D-6E8A-4147-A177-3AD203B41FA5}">
                      <a16:colId xmlns:a16="http://schemas.microsoft.com/office/drawing/2014/main" val="20011"/>
                    </a:ext>
                  </a:extLst>
                </a:gridCol>
                <a:gridCol w="440403">
                  <a:extLst>
                    <a:ext uri="{9D8B030D-6E8A-4147-A177-3AD203B41FA5}">
                      <a16:colId xmlns:a16="http://schemas.microsoft.com/office/drawing/2014/main" val="20012"/>
                    </a:ext>
                  </a:extLst>
                </a:gridCol>
                <a:gridCol w="440403">
                  <a:extLst>
                    <a:ext uri="{9D8B030D-6E8A-4147-A177-3AD203B41FA5}">
                      <a16:colId xmlns:a16="http://schemas.microsoft.com/office/drawing/2014/main" val="20013"/>
                    </a:ext>
                  </a:extLst>
                </a:gridCol>
                <a:gridCol w="440403">
                  <a:extLst>
                    <a:ext uri="{9D8B030D-6E8A-4147-A177-3AD203B41FA5}">
                      <a16:colId xmlns:a16="http://schemas.microsoft.com/office/drawing/2014/main" val="20014"/>
                    </a:ext>
                  </a:extLst>
                </a:gridCol>
                <a:gridCol w="440403">
                  <a:extLst>
                    <a:ext uri="{9D8B030D-6E8A-4147-A177-3AD203B41FA5}">
                      <a16:colId xmlns:a16="http://schemas.microsoft.com/office/drawing/2014/main" val="20015"/>
                    </a:ext>
                  </a:extLst>
                </a:gridCol>
                <a:gridCol w="440403">
                  <a:extLst>
                    <a:ext uri="{9D8B030D-6E8A-4147-A177-3AD203B41FA5}">
                      <a16:colId xmlns:a16="http://schemas.microsoft.com/office/drawing/2014/main" val="20016"/>
                    </a:ext>
                  </a:extLst>
                </a:gridCol>
                <a:gridCol w="440403">
                  <a:extLst>
                    <a:ext uri="{9D8B030D-6E8A-4147-A177-3AD203B41FA5}">
                      <a16:colId xmlns:a16="http://schemas.microsoft.com/office/drawing/2014/main" val="20017"/>
                    </a:ext>
                  </a:extLst>
                </a:gridCol>
                <a:gridCol w="440403">
                  <a:extLst>
                    <a:ext uri="{9D8B030D-6E8A-4147-A177-3AD203B41FA5}">
                      <a16:colId xmlns:a16="http://schemas.microsoft.com/office/drawing/2014/main" val="20018"/>
                    </a:ext>
                  </a:extLst>
                </a:gridCol>
              </a:tblGrid>
              <a:tr h="563517">
                <a:tc>
                  <a:txBody>
                    <a:bodyPr/>
                    <a:lstStyle/>
                    <a:p>
                      <a:pPr marL="0" lvl="0" indent="0" algn="ctr" rtl="0">
                        <a:spcBef>
                          <a:spcPts val="0"/>
                        </a:spcBef>
                        <a:spcAft>
                          <a:spcPts val="0"/>
                        </a:spcAft>
                        <a:buNone/>
                      </a:pPr>
                      <a:r>
                        <a:rPr lang="en" sz="1050" b="1" dirty="0">
                          <a:solidFill>
                            <a:schemeClr val="dk1"/>
                          </a:solidFill>
                        </a:rPr>
                        <a:t>A15</a:t>
                      </a:r>
                      <a:endParaRPr sz="1050" b="1"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A14</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dirty="0">
                          <a:solidFill>
                            <a:schemeClr val="dk1"/>
                          </a:solidFill>
                        </a:rPr>
                        <a:t>A13</a:t>
                      </a:r>
                      <a:endParaRPr sz="1050" b="1"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dirty="0">
                          <a:solidFill>
                            <a:schemeClr val="dk1"/>
                          </a:solidFill>
                        </a:rPr>
                        <a:t>A12</a:t>
                      </a:r>
                      <a:endParaRPr sz="1050" b="1" dirty="0">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A11</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A10</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A9</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A8</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A7</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A6</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A5</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A4</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A3</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A2</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A1</a:t>
                      </a:r>
                      <a:endParaRPr sz="105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050" b="1">
                          <a:solidFill>
                            <a:schemeClr val="dk1"/>
                          </a:solidFill>
                        </a:rPr>
                        <a:t>A0</a:t>
                      </a:r>
                      <a:endParaRPr sz="1050" b="1">
                        <a:solidFill>
                          <a:schemeClr val="dk1"/>
                        </a:solidFill>
                      </a:endParaRPr>
                    </a:p>
                  </a:txBody>
                  <a:tcPr marL="91425" marR="91425" marT="91425" marB="91425" anchor="ctr"/>
                </a:tc>
                <a:extLst>
                  <a:ext uri="{0D108BD9-81ED-4DB2-BD59-A6C34878D82A}">
                    <a16:rowId xmlns:a16="http://schemas.microsoft.com/office/drawing/2014/main" val="10000"/>
                  </a:ext>
                </a:extLst>
              </a:tr>
              <a:tr h="366287">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400" b="1"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dirty="0">
                          <a:solidFill>
                            <a:schemeClr val="dk1"/>
                          </a:solidFill>
                        </a:rPr>
                        <a:t>0</a:t>
                      </a:r>
                      <a:endParaRPr sz="1400" b="1"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dirty="0">
                          <a:solidFill>
                            <a:schemeClr val="dk1"/>
                          </a:solidFill>
                        </a:rPr>
                        <a:t>0</a:t>
                      </a:r>
                      <a:endParaRPr sz="1400" b="1" dirty="0">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dirty="0">
                          <a:solidFill>
                            <a:schemeClr val="dk1"/>
                          </a:solidFill>
                        </a:rPr>
                        <a:t>0</a:t>
                      </a:r>
                      <a:endParaRPr sz="1400" b="1"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dirty="0">
                          <a:solidFill>
                            <a:schemeClr val="dk1"/>
                          </a:solidFill>
                        </a:rPr>
                        <a:t>0</a:t>
                      </a:r>
                      <a:endParaRPr sz="1400" b="1" dirty="0">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dirty="0">
                          <a:solidFill>
                            <a:schemeClr val="dk1"/>
                          </a:solidFill>
                        </a:rPr>
                        <a:t>0</a:t>
                      </a:r>
                      <a:endParaRPr sz="1400" b="1"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dirty="0">
                          <a:solidFill>
                            <a:schemeClr val="dk1"/>
                          </a:solidFill>
                        </a:rPr>
                        <a:t>0</a:t>
                      </a:r>
                      <a:endParaRPr sz="1400" b="1"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dirty="0">
                          <a:solidFill>
                            <a:schemeClr val="dk1"/>
                          </a:solidFill>
                        </a:rPr>
                        <a:t>0</a:t>
                      </a:r>
                      <a:endParaRPr sz="1400" b="1"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extLst>
                  <a:ext uri="{0D108BD9-81ED-4DB2-BD59-A6C34878D82A}">
                    <a16:rowId xmlns:a16="http://schemas.microsoft.com/office/drawing/2014/main" val="10001"/>
                  </a:ext>
                </a:extLst>
              </a:tr>
              <a:tr h="366287">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0</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1</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1</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1</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1</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1</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1</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1</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1</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a:solidFill>
                            <a:schemeClr val="dk1"/>
                          </a:solidFill>
                        </a:rPr>
                        <a:t>1</a:t>
                      </a:r>
                      <a:endParaRPr sz="14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400" b="1" dirty="0">
                          <a:solidFill>
                            <a:schemeClr val="dk1"/>
                          </a:solidFill>
                        </a:rPr>
                        <a:t>1</a:t>
                      </a:r>
                      <a:endParaRPr sz="1400" b="1" dirty="0">
                        <a:solidFill>
                          <a:schemeClr val="dk1"/>
                        </a:solidFill>
                      </a:endParaRPr>
                    </a:p>
                  </a:txBody>
                  <a:tcPr marL="91425" marR="91425" marT="91425" marB="91425" anchor="ctr"/>
                </a:tc>
                <a:extLst>
                  <a:ext uri="{0D108BD9-81ED-4DB2-BD59-A6C34878D82A}">
                    <a16:rowId xmlns:a16="http://schemas.microsoft.com/office/drawing/2014/main" val="10002"/>
                  </a:ext>
                </a:extLst>
              </a:tr>
            </a:tbl>
          </a:graphicData>
        </a:graphic>
      </p:graphicFrame>
      <p:sp>
        <p:nvSpPr>
          <p:cNvPr id="157" name="Google Shape;157;p24"/>
          <p:cNvSpPr txBox="1">
            <a:spLocks noGrp="1"/>
          </p:cNvSpPr>
          <p:nvPr>
            <p:ph type="body" idx="1"/>
          </p:nvPr>
        </p:nvSpPr>
        <p:spPr>
          <a:xfrm>
            <a:off x="387900" y="4053976"/>
            <a:ext cx="8300400" cy="77779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dirty="0"/>
              <a:t>For basic case: Address range for memory chip: 0000h to 03FFh</a:t>
            </a:r>
          </a:p>
          <a:p>
            <a:pPr marL="0" lvl="0" indent="0" algn="l" rtl="0">
              <a:spcBef>
                <a:spcPts val="0"/>
              </a:spcBef>
              <a:spcAft>
                <a:spcPts val="0"/>
              </a:spcAft>
              <a:buNone/>
            </a:pPr>
            <a:r>
              <a:rPr lang="en" sz="1700" dirty="0"/>
              <a:t>If starting address is 0344h: then ending address: 0344h + 03FFh = 0743h</a:t>
            </a:r>
            <a:endParaRPr sz="17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5"/>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04</a:t>
            </a:r>
            <a:endParaRPr/>
          </a:p>
        </p:txBody>
      </p:sp>
      <p:sp>
        <p:nvSpPr>
          <p:cNvPr id="163" name="Google Shape;163;p25"/>
          <p:cNvSpPr txBox="1">
            <a:spLocks noGrp="1"/>
          </p:cNvSpPr>
          <p:nvPr>
            <p:ph type="body" idx="1"/>
          </p:nvPr>
        </p:nvSpPr>
        <p:spPr>
          <a:xfrm>
            <a:off x="380578" y="1334300"/>
            <a:ext cx="6685242" cy="3351175"/>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dirty="0"/>
              <a:t>Determine the starting address of 4KB memory with ending address BA3F H.</a:t>
            </a:r>
            <a:endParaRPr sz="1400" dirty="0"/>
          </a:p>
          <a:p>
            <a:pPr marL="0" lvl="0" indent="0" algn="l" rtl="0">
              <a:lnSpc>
                <a:spcPct val="100000"/>
              </a:lnSpc>
              <a:spcBef>
                <a:spcPts val="1600"/>
              </a:spcBef>
              <a:spcAft>
                <a:spcPts val="0"/>
              </a:spcAft>
              <a:buNone/>
            </a:pPr>
            <a:r>
              <a:rPr lang="en" sz="1400" b="1" dirty="0"/>
              <a:t>Solution: 	</a:t>
            </a:r>
            <a:endParaRPr sz="1400" b="1" dirty="0"/>
          </a:p>
          <a:p>
            <a:pPr marL="457200" lvl="0" indent="-330200" algn="l" rtl="0">
              <a:lnSpc>
                <a:spcPct val="100000"/>
              </a:lnSpc>
              <a:spcBef>
                <a:spcPts val="0"/>
              </a:spcBef>
              <a:spcAft>
                <a:spcPts val="0"/>
              </a:spcAft>
              <a:buSzPts val="1600"/>
              <a:buChar char="●"/>
            </a:pPr>
            <a:r>
              <a:rPr lang="en" sz="1400" dirty="0"/>
              <a:t>OFFSET = Ending address when starting address is 0000 H</a:t>
            </a:r>
            <a:endParaRPr sz="1400" b="1" dirty="0"/>
          </a:p>
          <a:p>
            <a:pPr marL="457200" lvl="0" indent="-330200" algn="l" rtl="0">
              <a:lnSpc>
                <a:spcPct val="100000"/>
              </a:lnSpc>
              <a:spcBef>
                <a:spcPts val="0"/>
              </a:spcBef>
              <a:spcAft>
                <a:spcPts val="0"/>
              </a:spcAft>
              <a:buSzPts val="1600"/>
              <a:buChar char="●"/>
            </a:pPr>
            <a:r>
              <a:rPr lang="en" sz="1400" dirty="0"/>
              <a:t>Starting address = Ending address – OFFSET</a:t>
            </a:r>
            <a:endParaRPr sz="1400" dirty="0"/>
          </a:p>
          <a:p>
            <a:pPr marL="457200" lvl="0" indent="-330200" algn="l" rtl="0">
              <a:lnSpc>
                <a:spcPct val="100000"/>
              </a:lnSpc>
              <a:spcBef>
                <a:spcPts val="0"/>
              </a:spcBef>
              <a:spcAft>
                <a:spcPts val="0"/>
              </a:spcAft>
              <a:buSzPts val="1600"/>
              <a:buChar char="●"/>
            </a:pPr>
            <a:r>
              <a:rPr lang="en" sz="1400" dirty="0"/>
              <a:t>Ending address = Starting address + OFFSET</a:t>
            </a:r>
            <a:endParaRPr sz="1400" dirty="0"/>
          </a:p>
          <a:p>
            <a:pPr marL="0" lvl="0" indent="0" algn="l" rtl="0">
              <a:lnSpc>
                <a:spcPct val="100000"/>
              </a:lnSpc>
              <a:spcBef>
                <a:spcPts val="1600"/>
              </a:spcBef>
              <a:spcAft>
                <a:spcPts val="0"/>
              </a:spcAft>
              <a:buNone/>
            </a:pPr>
            <a:r>
              <a:rPr lang="en" sz="1400" dirty="0"/>
              <a:t>4KB = 4 X 1 KB = 4 X 1024 X 8 = 2</a:t>
            </a:r>
            <a:r>
              <a:rPr lang="en" sz="1400" baseline="30000" dirty="0"/>
              <a:t>2</a:t>
            </a:r>
            <a:r>
              <a:rPr lang="en" sz="1400" dirty="0"/>
              <a:t> X 2</a:t>
            </a:r>
            <a:r>
              <a:rPr lang="en" sz="1400" baseline="30000" dirty="0"/>
              <a:t>10</a:t>
            </a:r>
            <a:r>
              <a:rPr lang="en" sz="1400" dirty="0"/>
              <a:t> X 8 = 2</a:t>
            </a:r>
            <a:r>
              <a:rPr lang="en" sz="1400" baseline="30000" dirty="0"/>
              <a:t>12</a:t>
            </a:r>
            <a:r>
              <a:rPr lang="en" sz="1400" dirty="0"/>
              <a:t> X 8 </a:t>
            </a:r>
            <a:endParaRPr sz="1400" dirty="0"/>
          </a:p>
          <a:p>
            <a:pPr marL="0" lvl="0" indent="0" algn="l" rtl="0">
              <a:lnSpc>
                <a:spcPct val="100000"/>
              </a:lnSpc>
              <a:spcBef>
                <a:spcPts val="1600"/>
              </a:spcBef>
              <a:spcAft>
                <a:spcPts val="0"/>
              </a:spcAft>
              <a:buNone/>
            </a:pPr>
            <a:r>
              <a:rPr lang="en" sz="1400" dirty="0"/>
              <a:t>        = 2</a:t>
            </a:r>
            <a:r>
              <a:rPr lang="en" sz="1400" baseline="30000" dirty="0"/>
              <a:t>n</a:t>
            </a:r>
            <a:r>
              <a:rPr lang="en" sz="1400" dirty="0"/>
              <a:t> X y (Size of ROM), where n is address lines and y is data lines</a:t>
            </a:r>
          </a:p>
          <a:p>
            <a:pPr marL="0" lvl="0" indent="0" algn="l" rtl="0">
              <a:lnSpc>
                <a:spcPct val="100000"/>
              </a:lnSpc>
              <a:spcBef>
                <a:spcPts val="1600"/>
              </a:spcBef>
              <a:spcAft>
                <a:spcPts val="0"/>
              </a:spcAft>
              <a:buNone/>
            </a:pPr>
            <a:r>
              <a:rPr lang="en" sz="1400" dirty="0"/>
              <a:t>0000 H = 0000	0000	0000	0000 (Starting address)</a:t>
            </a:r>
            <a:endParaRPr sz="1400" dirty="0"/>
          </a:p>
          <a:p>
            <a:pPr marL="0" lvl="0" indent="0" algn="l" rtl="0">
              <a:lnSpc>
                <a:spcPct val="100000"/>
              </a:lnSpc>
              <a:spcBef>
                <a:spcPts val="0"/>
              </a:spcBef>
              <a:spcAft>
                <a:spcPts val="0"/>
              </a:spcAft>
              <a:buNone/>
            </a:pPr>
            <a:r>
              <a:rPr lang="en" sz="1400" dirty="0"/>
              <a:t>0FFF H = 0000	1111	1111	1111 (Ending address)	</a:t>
            </a:r>
            <a:endParaRPr sz="1400" dirty="0"/>
          </a:p>
          <a:p>
            <a:pPr marL="0" lvl="0" indent="0" algn="l" rtl="0">
              <a:lnSpc>
                <a:spcPct val="100000"/>
              </a:lnSpc>
              <a:spcBef>
                <a:spcPts val="0"/>
              </a:spcBef>
              <a:spcAft>
                <a:spcPts val="0"/>
              </a:spcAft>
              <a:buNone/>
            </a:pPr>
            <a:endParaRPr sz="1400" dirty="0"/>
          </a:p>
          <a:p>
            <a:pPr marL="0" lvl="0" indent="0" algn="l" rtl="0">
              <a:lnSpc>
                <a:spcPct val="100000"/>
              </a:lnSpc>
              <a:spcBef>
                <a:spcPts val="0"/>
              </a:spcBef>
              <a:spcAft>
                <a:spcPts val="0"/>
              </a:spcAft>
              <a:buNone/>
            </a:pPr>
            <a:r>
              <a:rPr lang="en" sz="1400" dirty="0"/>
              <a:t>Now, Starting address = Ending address – OFFSET = BA3F – 0FFF  = AA40 H    </a:t>
            </a:r>
            <a:endParaRPr sz="1400" dirty="0"/>
          </a:p>
        </p:txBody>
      </p:sp>
      <p:sp>
        <p:nvSpPr>
          <p:cNvPr id="164" name="Google Shape;164;p25"/>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5"/>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13</a:t>
            </a:r>
            <a:endParaRPr sz="1700" b="1">
              <a:solidFill>
                <a:schemeClr val="dk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6"/>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05</a:t>
            </a:r>
            <a:endParaRPr/>
          </a:p>
        </p:txBody>
      </p:sp>
      <p:sp>
        <p:nvSpPr>
          <p:cNvPr id="171" name="Google Shape;171;p26"/>
          <p:cNvSpPr txBox="1">
            <a:spLocks noGrp="1"/>
          </p:cNvSpPr>
          <p:nvPr>
            <p:ph type="body" idx="1"/>
          </p:nvPr>
        </p:nvSpPr>
        <p:spPr>
          <a:xfrm>
            <a:off x="397386" y="1233549"/>
            <a:ext cx="8746613" cy="3535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dirty="0"/>
              <a:t>Problem: Determine the size of memory whose starting and ending address are 4A00 H and 69FF H respectively.</a:t>
            </a:r>
            <a:endParaRPr sz="1400" dirty="0"/>
          </a:p>
          <a:p>
            <a:pPr marL="0" lvl="0" indent="0" algn="l" rtl="0">
              <a:lnSpc>
                <a:spcPct val="100000"/>
              </a:lnSpc>
              <a:spcBef>
                <a:spcPts val="1600"/>
              </a:spcBef>
              <a:spcAft>
                <a:spcPts val="0"/>
              </a:spcAft>
              <a:buNone/>
            </a:pPr>
            <a:r>
              <a:rPr lang="en" sz="1400" dirty="0"/>
              <a:t>Solution:</a:t>
            </a:r>
            <a:endParaRPr sz="1400" dirty="0"/>
          </a:p>
          <a:p>
            <a:pPr marL="0" lvl="0" indent="0" algn="l" rtl="0">
              <a:lnSpc>
                <a:spcPct val="100000"/>
              </a:lnSpc>
              <a:spcBef>
                <a:spcPts val="1600"/>
              </a:spcBef>
              <a:spcAft>
                <a:spcPts val="0"/>
              </a:spcAft>
              <a:buNone/>
            </a:pPr>
            <a:r>
              <a:rPr lang="en" sz="1400" dirty="0"/>
              <a:t>Size of memory = Ending address – Starting address =  69FF – 4A00 = 1FFF H</a:t>
            </a:r>
            <a:endParaRPr sz="1400" dirty="0"/>
          </a:p>
          <a:p>
            <a:pPr marL="0" lvl="0" indent="0" algn="l" rtl="0">
              <a:lnSpc>
                <a:spcPct val="100000"/>
              </a:lnSpc>
              <a:spcBef>
                <a:spcPts val="1600"/>
              </a:spcBef>
              <a:spcAft>
                <a:spcPts val="0"/>
              </a:spcAft>
              <a:buNone/>
            </a:pPr>
            <a:r>
              <a:rPr lang="en" sz="1400" dirty="0"/>
              <a:t>Now,	1FFF H 	= 0001	1111	1111	1111  </a:t>
            </a:r>
            <a:endParaRPr sz="1400" dirty="0"/>
          </a:p>
          <a:p>
            <a:pPr marL="0" lvl="0" indent="0" algn="l" rtl="0">
              <a:lnSpc>
                <a:spcPct val="100000"/>
              </a:lnSpc>
              <a:spcBef>
                <a:spcPts val="0"/>
              </a:spcBef>
              <a:spcAft>
                <a:spcPts val="0"/>
              </a:spcAft>
              <a:buNone/>
            </a:pPr>
            <a:r>
              <a:rPr lang="en" sz="1400" dirty="0"/>
              <a:t>(Thirteen 1s are there. These 1s represent the number of address lines. Data lines are 8)</a:t>
            </a:r>
            <a:endParaRPr sz="1400" dirty="0"/>
          </a:p>
          <a:p>
            <a:pPr marL="0" lvl="0" indent="0" algn="l" rtl="0">
              <a:lnSpc>
                <a:spcPct val="100000"/>
              </a:lnSpc>
              <a:spcBef>
                <a:spcPts val="1600"/>
              </a:spcBef>
              <a:spcAft>
                <a:spcPts val="0"/>
              </a:spcAft>
              <a:buNone/>
            </a:pPr>
            <a:r>
              <a:rPr lang="en" sz="1400" dirty="0"/>
              <a:t>So, Memory size 	= 2</a:t>
            </a:r>
            <a:r>
              <a:rPr lang="en" sz="1400" baseline="30000" dirty="0"/>
              <a:t>n</a:t>
            </a:r>
            <a:r>
              <a:rPr lang="en" sz="1400" dirty="0"/>
              <a:t> X y (Where, n = address lines and y = data lines)</a:t>
            </a:r>
            <a:endParaRPr sz="1400" dirty="0"/>
          </a:p>
          <a:p>
            <a:pPr marL="0" lvl="0" indent="0" algn="l" rtl="0">
              <a:lnSpc>
                <a:spcPct val="100000"/>
              </a:lnSpc>
              <a:spcBef>
                <a:spcPts val="1600"/>
              </a:spcBef>
              <a:spcAft>
                <a:spcPts val="0"/>
              </a:spcAft>
              <a:buNone/>
            </a:pPr>
            <a:r>
              <a:rPr lang="en" sz="1400" dirty="0"/>
              <a:t>                                	= 2</a:t>
            </a:r>
            <a:r>
              <a:rPr lang="en" sz="1400" baseline="30000" dirty="0"/>
              <a:t>13</a:t>
            </a:r>
            <a:r>
              <a:rPr lang="en" sz="1400" dirty="0"/>
              <a:t> X 8 = 2</a:t>
            </a:r>
            <a:r>
              <a:rPr lang="en" sz="1400" baseline="30000" dirty="0"/>
              <a:t>3</a:t>
            </a:r>
            <a:r>
              <a:rPr lang="en" sz="1400" dirty="0"/>
              <a:t> X 2</a:t>
            </a:r>
            <a:r>
              <a:rPr lang="en" sz="1400" baseline="30000" dirty="0"/>
              <a:t>10</a:t>
            </a:r>
            <a:r>
              <a:rPr lang="en" sz="1400" dirty="0"/>
              <a:t> X 8 (Since, 2</a:t>
            </a:r>
            <a:r>
              <a:rPr lang="en" sz="1400" baseline="30000" dirty="0"/>
              <a:t>10</a:t>
            </a:r>
            <a:r>
              <a:rPr lang="en" sz="1400" dirty="0"/>
              <a:t> X 8 = 1 KB)</a:t>
            </a:r>
            <a:endParaRPr sz="1400" dirty="0"/>
          </a:p>
          <a:p>
            <a:pPr marL="0" lvl="0" indent="0" algn="l" rtl="0">
              <a:lnSpc>
                <a:spcPct val="100000"/>
              </a:lnSpc>
              <a:spcBef>
                <a:spcPts val="1600"/>
              </a:spcBef>
              <a:spcAft>
                <a:spcPts val="1600"/>
              </a:spcAft>
              <a:buNone/>
            </a:pPr>
            <a:r>
              <a:rPr lang="en" sz="1400" dirty="0"/>
              <a:t>	     	= 2</a:t>
            </a:r>
            <a:r>
              <a:rPr lang="en" sz="1400" baseline="30000" dirty="0"/>
              <a:t>3</a:t>
            </a:r>
            <a:r>
              <a:rPr lang="en" sz="1400" dirty="0"/>
              <a:t> X 1KB = 8 KB (Answer)</a:t>
            </a:r>
            <a:endParaRPr sz="1400" dirty="0"/>
          </a:p>
        </p:txBody>
      </p:sp>
      <p:sp>
        <p:nvSpPr>
          <p:cNvPr id="172" name="Google Shape;172;p26"/>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14</a:t>
            </a:r>
            <a:endParaRPr sz="1700" b="1">
              <a:solidFill>
                <a:schemeClr val="dk1"/>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7"/>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06</a:t>
            </a:r>
            <a:endParaRPr/>
          </a:p>
        </p:txBody>
      </p:sp>
      <p:sp>
        <p:nvSpPr>
          <p:cNvPr id="179" name="Google Shape;179;p27"/>
          <p:cNvSpPr txBox="1">
            <a:spLocks noGrp="1"/>
          </p:cNvSpPr>
          <p:nvPr>
            <p:ph type="body" idx="1"/>
          </p:nvPr>
        </p:nvSpPr>
        <p:spPr>
          <a:xfrm>
            <a:off x="324650" y="1347850"/>
            <a:ext cx="8549100" cy="3337625"/>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dirty="0"/>
              <a:t>Representation of memory chip is </a:t>
            </a:r>
            <a:r>
              <a:rPr lang="en" sz="1600" b="1" i="1" dirty="0">
                <a:solidFill>
                  <a:schemeClr val="accent2"/>
                </a:solidFill>
              </a:rPr>
              <a:t>2</a:t>
            </a:r>
            <a:r>
              <a:rPr lang="en" sz="1600" b="1" i="1" baseline="30000" dirty="0">
                <a:solidFill>
                  <a:schemeClr val="accent2"/>
                </a:solidFill>
              </a:rPr>
              <a:t>m</a:t>
            </a:r>
            <a:r>
              <a:rPr lang="en" sz="1600" b="1" i="1" dirty="0">
                <a:solidFill>
                  <a:schemeClr val="accent2"/>
                </a:solidFill>
              </a:rPr>
              <a:t> X n</a:t>
            </a:r>
            <a:r>
              <a:rPr lang="en" sz="1600" dirty="0"/>
              <a:t> </a:t>
            </a:r>
            <a:endParaRPr sz="1600" dirty="0"/>
          </a:p>
          <a:p>
            <a:pPr marL="457200" lvl="0" indent="0" algn="l" rtl="0">
              <a:lnSpc>
                <a:spcPct val="100000"/>
              </a:lnSpc>
              <a:spcBef>
                <a:spcPts val="1600"/>
              </a:spcBef>
              <a:spcAft>
                <a:spcPts val="0"/>
              </a:spcAft>
              <a:buNone/>
            </a:pPr>
            <a:r>
              <a:rPr lang="en" sz="1600" dirty="0"/>
              <a:t>Where, m = number of address bus &amp; n = number of data bus</a:t>
            </a:r>
            <a:endParaRPr sz="1600" dirty="0"/>
          </a:p>
          <a:p>
            <a:pPr marL="0" lvl="0" indent="0" algn="l" rtl="0">
              <a:lnSpc>
                <a:spcPct val="100000"/>
              </a:lnSpc>
              <a:spcBef>
                <a:spcPts val="1600"/>
              </a:spcBef>
              <a:spcAft>
                <a:spcPts val="0"/>
              </a:spcAft>
              <a:buNone/>
            </a:pPr>
            <a:r>
              <a:rPr lang="en" sz="1600" dirty="0"/>
              <a:t>Example: 1 KB = 2</a:t>
            </a:r>
            <a:r>
              <a:rPr lang="en" sz="1600" baseline="30000" dirty="0"/>
              <a:t>10</a:t>
            </a:r>
            <a:r>
              <a:rPr lang="en" sz="1600" dirty="0"/>
              <a:t> Bytes = 1024 X 8 memory = 2</a:t>
            </a:r>
            <a:r>
              <a:rPr lang="en" sz="1600" baseline="30000" dirty="0"/>
              <a:t>10</a:t>
            </a:r>
            <a:r>
              <a:rPr lang="en" sz="1600" dirty="0"/>
              <a:t> X 8 memory</a:t>
            </a:r>
            <a:endParaRPr sz="1600" dirty="0"/>
          </a:p>
          <a:p>
            <a:pPr marL="457200" lvl="0" indent="0" algn="l" rtl="0">
              <a:lnSpc>
                <a:spcPct val="100000"/>
              </a:lnSpc>
              <a:spcBef>
                <a:spcPts val="1600"/>
              </a:spcBef>
              <a:spcAft>
                <a:spcPts val="0"/>
              </a:spcAft>
              <a:buNone/>
            </a:pPr>
            <a:r>
              <a:rPr lang="en" sz="1600" dirty="0"/>
              <a:t>m = address lines = 10 &amp; n = data lines = 8.</a:t>
            </a:r>
            <a:endParaRPr sz="1600" dirty="0"/>
          </a:p>
          <a:p>
            <a:pPr marL="0" lvl="0" indent="0" algn="l" rtl="0">
              <a:lnSpc>
                <a:spcPct val="100000"/>
              </a:lnSpc>
              <a:spcBef>
                <a:spcPts val="1600"/>
              </a:spcBef>
              <a:spcAft>
                <a:spcPts val="0"/>
              </a:spcAft>
              <a:buNone/>
            </a:pPr>
            <a:r>
              <a:rPr lang="en" sz="1600" dirty="0"/>
              <a:t>Problem:	Find the length of address and data bus of 2048X512 memory chip.</a:t>
            </a:r>
            <a:endParaRPr sz="1600" dirty="0"/>
          </a:p>
          <a:p>
            <a:pPr marL="0" lvl="0" indent="0" algn="l" rtl="0">
              <a:lnSpc>
                <a:spcPct val="100000"/>
              </a:lnSpc>
              <a:spcBef>
                <a:spcPts val="1600"/>
              </a:spcBef>
              <a:spcAft>
                <a:spcPts val="0"/>
              </a:spcAft>
              <a:buNone/>
            </a:pPr>
            <a:r>
              <a:rPr lang="en" sz="1600" dirty="0"/>
              <a:t>Solution:	2048 X 512 = (2</a:t>
            </a:r>
            <a:r>
              <a:rPr lang="en" sz="1600" baseline="30000" dirty="0"/>
              <a:t>11</a:t>
            </a:r>
            <a:r>
              <a:rPr lang="en" sz="1600" dirty="0"/>
              <a:t>) X 512</a:t>
            </a:r>
            <a:endParaRPr sz="1600" dirty="0"/>
          </a:p>
          <a:p>
            <a:pPr marL="0" lvl="0" indent="0" algn="l" rtl="0">
              <a:lnSpc>
                <a:spcPct val="100000"/>
              </a:lnSpc>
              <a:spcBef>
                <a:spcPts val="1600"/>
              </a:spcBef>
              <a:spcAft>
                <a:spcPts val="0"/>
              </a:spcAft>
              <a:buNone/>
            </a:pPr>
            <a:r>
              <a:rPr lang="en" sz="1600" dirty="0"/>
              <a:t>	So, length of address = 11 and number of data lines = 512</a:t>
            </a:r>
            <a:endParaRPr sz="1600" dirty="0"/>
          </a:p>
        </p:txBody>
      </p:sp>
      <p:sp>
        <p:nvSpPr>
          <p:cNvPr id="180" name="Google Shape;180;p27"/>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7"/>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15</a:t>
            </a:r>
            <a:endParaRPr sz="1700" b="1">
              <a:solidFill>
                <a:schemeClr val="dk1"/>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8"/>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07</a:t>
            </a:r>
            <a:endParaRPr/>
          </a:p>
        </p:txBody>
      </p:sp>
      <p:sp>
        <p:nvSpPr>
          <p:cNvPr id="187" name="Google Shape;187;p28"/>
          <p:cNvSpPr txBox="1">
            <a:spLocks noGrp="1"/>
          </p:cNvSpPr>
          <p:nvPr>
            <p:ph type="body" idx="1"/>
          </p:nvPr>
        </p:nvSpPr>
        <p:spPr>
          <a:xfrm>
            <a:off x="324650" y="1347850"/>
            <a:ext cx="8549100" cy="3535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b="1" i="1" dirty="0">
                <a:solidFill>
                  <a:schemeClr val="accent2"/>
                </a:solidFill>
              </a:rPr>
              <a:t>Number of memory ICs required to construct a memory</a:t>
            </a:r>
            <a:endParaRPr sz="1400" b="1" i="1" dirty="0">
              <a:solidFill>
                <a:schemeClr val="accent2"/>
              </a:solidFill>
            </a:endParaRPr>
          </a:p>
          <a:p>
            <a:pPr marL="0" lvl="0" indent="0" algn="l" rtl="0">
              <a:lnSpc>
                <a:spcPct val="100000"/>
              </a:lnSpc>
              <a:spcBef>
                <a:spcPts val="1600"/>
              </a:spcBef>
              <a:spcAft>
                <a:spcPts val="0"/>
              </a:spcAft>
              <a:buNone/>
            </a:pPr>
            <a:r>
              <a:rPr lang="en" sz="1400" dirty="0"/>
              <a:t>Number of ICs required = Memory to be designed / Available capacity.</a:t>
            </a:r>
            <a:endParaRPr sz="1400" dirty="0"/>
          </a:p>
          <a:p>
            <a:pPr marL="0" lvl="0" indent="0" algn="l" rtl="0">
              <a:lnSpc>
                <a:spcPct val="100000"/>
              </a:lnSpc>
              <a:spcBef>
                <a:spcPts val="1600"/>
              </a:spcBef>
              <a:spcAft>
                <a:spcPts val="0"/>
              </a:spcAft>
              <a:buNone/>
            </a:pPr>
            <a:r>
              <a:rPr lang="en" sz="1400" dirty="0"/>
              <a:t>Problem:	Construct 32 KB memory using 256 X 4 ICs/chip.</a:t>
            </a:r>
            <a:endParaRPr sz="1400" dirty="0"/>
          </a:p>
          <a:p>
            <a:pPr marL="0" lvl="0" indent="0" algn="l" rtl="0">
              <a:lnSpc>
                <a:spcPct val="100000"/>
              </a:lnSpc>
              <a:spcBef>
                <a:spcPts val="1600"/>
              </a:spcBef>
              <a:spcAft>
                <a:spcPts val="0"/>
              </a:spcAft>
              <a:buNone/>
            </a:pPr>
            <a:r>
              <a:rPr lang="en" sz="1400" dirty="0"/>
              <a:t>Solution:	Number of 256X4 ICs = [ 32 X 2</a:t>
            </a:r>
            <a:r>
              <a:rPr lang="en" sz="1400" baseline="30000" dirty="0"/>
              <a:t>10</a:t>
            </a:r>
            <a:r>
              <a:rPr lang="en" sz="1400" dirty="0"/>
              <a:t> X 8 ] / [ 256 X 4 ] </a:t>
            </a:r>
            <a:endParaRPr sz="1400" dirty="0"/>
          </a:p>
          <a:p>
            <a:pPr marL="0" lvl="0" indent="0" algn="l" rtl="0">
              <a:lnSpc>
                <a:spcPct val="100000"/>
              </a:lnSpc>
              <a:spcBef>
                <a:spcPts val="1600"/>
              </a:spcBef>
              <a:spcAft>
                <a:spcPts val="0"/>
              </a:spcAft>
              <a:buNone/>
            </a:pPr>
            <a:r>
              <a:rPr lang="en" sz="1400" dirty="0"/>
              <a:t>			    = [ 32 X 2</a:t>
            </a:r>
            <a:r>
              <a:rPr lang="en" sz="1400" baseline="30000" dirty="0"/>
              <a:t>10</a:t>
            </a:r>
            <a:r>
              <a:rPr lang="en" sz="1400" dirty="0"/>
              <a:t> X 8 ] / [ 2</a:t>
            </a:r>
            <a:r>
              <a:rPr lang="en" sz="1400" baseline="30000" dirty="0"/>
              <a:t>8</a:t>
            </a:r>
            <a:r>
              <a:rPr lang="en" sz="1400" dirty="0"/>
              <a:t> X 4 ] </a:t>
            </a:r>
            <a:endParaRPr lang="en-US" sz="1400" dirty="0"/>
          </a:p>
          <a:p>
            <a:pPr marL="0" lvl="0" indent="0" algn="l" rtl="0">
              <a:lnSpc>
                <a:spcPct val="100000"/>
              </a:lnSpc>
              <a:spcBef>
                <a:spcPts val="1600"/>
              </a:spcBef>
              <a:spcAft>
                <a:spcPts val="0"/>
              </a:spcAft>
              <a:buNone/>
            </a:pPr>
            <a:r>
              <a:rPr lang="en-US" sz="1400" dirty="0"/>
              <a:t>			    = 32 X 2</a:t>
            </a:r>
            <a:r>
              <a:rPr lang="en-US" sz="1400" baseline="30000" dirty="0"/>
              <a:t>2</a:t>
            </a:r>
            <a:r>
              <a:rPr lang="en-US" sz="1400" dirty="0"/>
              <a:t> X 2 = 32 X 4 X 2 = 256 [Answer]</a:t>
            </a:r>
          </a:p>
          <a:p>
            <a:pPr marL="0" lvl="0" indent="0" algn="l" rtl="0">
              <a:lnSpc>
                <a:spcPct val="100000"/>
              </a:lnSpc>
              <a:spcBef>
                <a:spcPts val="1600"/>
              </a:spcBef>
              <a:spcAft>
                <a:spcPts val="0"/>
              </a:spcAft>
              <a:buNone/>
            </a:pPr>
            <a:r>
              <a:rPr lang="en" sz="1400" dirty="0"/>
              <a:t>Altogether there will be 128 rows and in each row there are two 256X4 ICs</a:t>
            </a:r>
            <a:endParaRPr sz="1400" dirty="0"/>
          </a:p>
          <a:p>
            <a:pPr marL="0" lvl="0" indent="0" algn="l" rtl="0">
              <a:lnSpc>
                <a:spcPct val="100000"/>
              </a:lnSpc>
              <a:spcBef>
                <a:spcPts val="1600"/>
              </a:spcBef>
              <a:spcAft>
                <a:spcPts val="0"/>
              </a:spcAft>
              <a:buNone/>
            </a:pPr>
            <a:r>
              <a:rPr lang="en" sz="1400" dirty="0"/>
              <a:t>Because in 32KB, there are 8 data line whereas in 256X4, there are 4 data lines.</a:t>
            </a:r>
            <a:endParaRPr sz="1400" dirty="0"/>
          </a:p>
        </p:txBody>
      </p:sp>
      <p:sp>
        <p:nvSpPr>
          <p:cNvPr id="188" name="Google Shape;188;p28"/>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16</a:t>
            </a:r>
            <a:endParaRPr sz="1700" b="1">
              <a:solidFill>
                <a:schemeClr val="dk1"/>
              </a:solidFill>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9"/>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07 (continued)</a:t>
            </a:r>
            <a:endParaRPr/>
          </a:p>
        </p:txBody>
      </p:sp>
      <p:sp>
        <p:nvSpPr>
          <p:cNvPr id="195" name="Google Shape;195;p29"/>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17</a:t>
            </a:r>
            <a:endParaRPr sz="1700" b="1">
              <a:solidFill>
                <a:schemeClr val="dk1"/>
              </a:solidFill>
              <a:latin typeface="Roboto"/>
              <a:ea typeface="Roboto"/>
              <a:cs typeface="Roboto"/>
              <a:sym typeface="Roboto"/>
            </a:endParaRPr>
          </a:p>
        </p:txBody>
      </p:sp>
      <p:pic>
        <p:nvPicPr>
          <p:cNvPr id="197" name="Google Shape;197;p29"/>
          <p:cNvPicPr preferRelativeResize="0"/>
          <p:nvPr/>
        </p:nvPicPr>
        <p:blipFill rotWithShape="1">
          <a:blip r:embed="rId3">
            <a:alphaModFix/>
          </a:blip>
          <a:srcRect b="20344"/>
          <a:stretch/>
        </p:blipFill>
        <p:spPr>
          <a:xfrm>
            <a:off x="499918" y="1331161"/>
            <a:ext cx="6170868" cy="327201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0"/>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08</a:t>
            </a:r>
            <a:endParaRPr/>
          </a:p>
        </p:txBody>
      </p:sp>
      <p:sp>
        <p:nvSpPr>
          <p:cNvPr id="203" name="Google Shape;203;p30"/>
          <p:cNvSpPr txBox="1">
            <a:spLocks noGrp="1"/>
          </p:cNvSpPr>
          <p:nvPr>
            <p:ph type="body" idx="1"/>
          </p:nvPr>
        </p:nvSpPr>
        <p:spPr>
          <a:xfrm>
            <a:off x="324650" y="1347850"/>
            <a:ext cx="6876250" cy="3535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dirty="0"/>
              <a:t>Problem: 	Find number of 256X8 ROM chip required to design 8KB of memory.</a:t>
            </a:r>
            <a:endParaRPr sz="1400" dirty="0"/>
          </a:p>
          <a:p>
            <a:pPr marL="0" lvl="0" indent="0" algn="l" rtl="0">
              <a:lnSpc>
                <a:spcPct val="100000"/>
              </a:lnSpc>
              <a:spcBef>
                <a:spcPts val="1600"/>
              </a:spcBef>
              <a:spcAft>
                <a:spcPts val="0"/>
              </a:spcAft>
              <a:buNone/>
            </a:pPr>
            <a:r>
              <a:rPr lang="en" sz="1400" dirty="0"/>
              <a:t>Solution: 	256 X 8 = 256 B  and 256X4 = 1024 B = 1 KB</a:t>
            </a:r>
            <a:endParaRPr sz="1400" dirty="0"/>
          </a:p>
          <a:p>
            <a:pPr marL="0" lvl="0" indent="0" algn="l" rtl="0">
              <a:lnSpc>
                <a:spcPct val="100000"/>
              </a:lnSpc>
              <a:spcBef>
                <a:spcPts val="1600"/>
              </a:spcBef>
              <a:spcAft>
                <a:spcPts val="0"/>
              </a:spcAft>
              <a:buNone/>
            </a:pPr>
            <a:r>
              <a:rPr lang="en" sz="1400" dirty="0"/>
              <a:t>	To design 1 KB requires 4 chips</a:t>
            </a:r>
            <a:endParaRPr sz="1400" dirty="0"/>
          </a:p>
          <a:p>
            <a:pPr marL="0" lvl="0" indent="0" algn="l" rtl="0">
              <a:lnSpc>
                <a:spcPct val="100000"/>
              </a:lnSpc>
              <a:spcBef>
                <a:spcPts val="1600"/>
              </a:spcBef>
              <a:spcAft>
                <a:spcPts val="0"/>
              </a:spcAft>
              <a:buNone/>
            </a:pPr>
            <a:r>
              <a:rPr lang="en" sz="1400" dirty="0"/>
              <a:t>       	So, to design 8 KB requires = 8X4 = 32 Chips.</a:t>
            </a:r>
            <a:endParaRPr sz="1400" dirty="0"/>
          </a:p>
          <a:p>
            <a:pPr marL="0" lvl="0" indent="0" algn="l" rtl="0">
              <a:lnSpc>
                <a:spcPct val="100000"/>
              </a:lnSpc>
              <a:spcBef>
                <a:spcPts val="1600"/>
              </a:spcBef>
              <a:spcAft>
                <a:spcPts val="0"/>
              </a:spcAft>
              <a:buNone/>
            </a:pPr>
            <a:r>
              <a:rPr lang="en" sz="1400" dirty="0"/>
              <a:t>Solution:</a:t>
            </a:r>
            <a:endParaRPr sz="1400" dirty="0"/>
          </a:p>
          <a:p>
            <a:pPr marL="0" lvl="0" indent="0" algn="l" rtl="0">
              <a:lnSpc>
                <a:spcPct val="100000"/>
              </a:lnSpc>
              <a:spcBef>
                <a:spcPts val="1600"/>
              </a:spcBef>
              <a:spcAft>
                <a:spcPts val="0"/>
              </a:spcAft>
              <a:buNone/>
            </a:pPr>
            <a:r>
              <a:rPr lang="en" sz="1400" dirty="0"/>
              <a:t>	Number of Chips = 8 KB / (256 X 8) </a:t>
            </a:r>
          </a:p>
          <a:p>
            <a:pPr marL="0" lvl="0" indent="0" algn="l" rtl="0">
              <a:lnSpc>
                <a:spcPct val="100000"/>
              </a:lnSpc>
              <a:spcBef>
                <a:spcPts val="1600"/>
              </a:spcBef>
              <a:spcAft>
                <a:spcPts val="0"/>
              </a:spcAft>
              <a:buNone/>
            </a:pPr>
            <a:r>
              <a:rPr lang="en" sz="1400" dirty="0"/>
              <a:t>		             = [ 8 X 2</a:t>
            </a:r>
            <a:r>
              <a:rPr lang="en" sz="1400" baseline="30000" dirty="0"/>
              <a:t>10</a:t>
            </a:r>
            <a:r>
              <a:rPr lang="en" sz="1400" dirty="0"/>
              <a:t> X 8 ] / [ 2</a:t>
            </a:r>
            <a:r>
              <a:rPr lang="en" sz="1400" baseline="30000" dirty="0"/>
              <a:t>8</a:t>
            </a:r>
            <a:r>
              <a:rPr lang="en" sz="1400" dirty="0"/>
              <a:t> X 8] </a:t>
            </a:r>
          </a:p>
          <a:p>
            <a:pPr marL="0" lvl="0" indent="0" algn="l" rtl="0">
              <a:lnSpc>
                <a:spcPct val="100000"/>
              </a:lnSpc>
              <a:spcBef>
                <a:spcPts val="1600"/>
              </a:spcBef>
              <a:spcAft>
                <a:spcPts val="0"/>
              </a:spcAft>
              <a:buNone/>
            </a:pPr>
            <a:r>
              <a:rPr lang="en" sz="1400" dirty="0"/>
              <a:t>		             = 8 X 2</a:t>
            </a:r>
            <a:r>
              <a:rPr lang="en" sz="1400" baseline="30000" dirty="0"/>
              <a:t>2</a:t>
            </a:r>
            <a:r>
              <a:rPr lang="en" sz="1400" dirty="0"/>
              <a:t> = 8 X 4 = 32</a:t>
            </a:r>
            <a:endParaRPr sz="1600" dirty="0"/>
          </a:p>
          <a:p>
            <a:pPr marL="0" lvl="0" indent="0" algn="l" rtl="0">
              <a:lnSpc>
                <a:spcPct val="100000"/>
              </a:lnSpc>
              <a:spcBef>
                <a:spcPts val="1600"/>
              </a:spcBef>
              <a:spcAft>
                <a:spcPts val="0"/>
              </a:spcAft>
              <a:buNone/>
            </a:pPr>
            <a:endParaRPr sz="1600" dirty="0"/>
          </a:p>
          <a:p>
            <a:pPr marL="0" lvl="0" indent="0" algn="l" rtl="0">
              <a:lnSpc>
                <a:spcPct val="100000"/>
              </a:lnSpc>
              <a:spcBef>
                <a:spcPts val="1600"/>
              </a:spcBef>
              <a:spcAft>
                <a:spcPts val="0"/>
              </a:spcAft>
              <a:buNone/>
            </a:pPr>
            <a:endParaRPr sz="1600" dirty="0"/>
          </a:p>
          <a:p>
            <a:pPr marL="0" lvl="0" indent="0" algn="l" rtl="0">
              <a:lnSpc>
                <a:spcPct val="100000"/>
              </a:lnSpc>
              <a:spcBef>
                <a:spcPts val="1600"/>
              </a:spcBef>
              <a:spcAft>
                <a:spcPts val="0"/>
              </a:spcAft>
              <a:buNone/>
            </a:pPr>
            <a:endParaRPr sz="1600" dirty="0"/>
          </a:p>
          <a:p>
            <a:pPr marL="0" lvl="0" indent="0" algn="l" rtl="0">
              <a:lnSpc>
                <a:spcPct val="100000"/>
              </a:lnSpc>
              <a:spcBef>
                <a:spcPts val="1600"/>
              </a:spcBef>
              <a:spcAft>
                <a:spcPts val="0"/>
              </a:spcAft>
              <a:buNone/>
            </a:pPr>
            <a:endParaRPr sz="1600" dirty="0"/>
          </a:p>
          <a:p>
            <a:pPr marL="0" lvl="0" indent="0" algn="l" rtl="0">
              <a:lnSpc>
                <a:spcPct val="100000"/>
              </a:lnSpc>
              <a:spcBef>
                <a:spcPts val="1600"/>
              </a:spcBef>
              <a:spcAft>
                <a:spcPts val="1600"/>
              </a:spcAft>
              <a:buNone/>
            </a:pPr>
            <a:endParaRPr sz="1600" dirty="0"/>
          </a:p>
        </p:txBody>
      </p:sp>
      <p:sp>
        <p:nvSpPr>
          <p:cNvPr id="204" name="Google Shape;204;p30"/>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18</a:t>
            </a:r>
            <a:endParaRPr sz="1700" b="1">
              <a:solidFill>
                <a:schemeClr val="dk1"/>
              </a:solidFill>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1"/>
          <p:cNvSpPr txBox="1">
            <a:spLocks noGrp="1"/>
          </p:cNvSpPr>
          <p:nvPr>
            <p:ph type="title"/>
          </p:nvPr>
        </p:nvSpPr>
        <p:spPr>
          <a:xfrm>
            <a:off x="387900" y="458025"/>
            <a:ext cx="61884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09 (2K X 8 Memory)</a:t>
            </a:r>
            <a:endParaRPr/>
          </a:p>
        </p:txBody>
      </p:sp>
      <p:sp>
        <p:nvSpPr>
          <p:cNvPr id="211" name="Google Shape;211;p31"/>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1"/>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19</a:t>
            </a:r>
            <a:endParaRPr sz="1700" b="1">
              <a:solidFill>
                <a:schemeClr val="dk1"/>
              </a:solidFill>
              <a:latin typeface="Roboto"/>
              <a:ea typeface="Roboto"/>
              <a:cs typeface="Roboto"/>
              <a:sym typeface="Roboto"/>
            </a:endParaRPr>
          </a:p>
        </p:txBody>
      </p:sp>
      <p:pic>
        <p:nvPicPr>
          <p:cNvPr id="213" name="Google Shape;213;p31"/>
          <p:cNvPicPr preferRelativeResize="0"/>
          <p:nvPr/>
        </p:nvPicPr>
        <p:blipFill rotWithShape="1">
          <a:blip r:embed="rId3">
            <a:alphaModFix/>
          </a:blip>
          <a:srcRect t="17844"/>
          <a:stretch/>
        </p:blipFill>
        <p:spPr>
          <a:xfrm>
            <a:off x="460636" y="1338221"/>
            <a:ext cx="7946403" cy="350311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Outline</a:t>
            </a:r>
            <a:endParaRPr/>
          </a:p>
        </p:txBody>
      </p:sp>
      <p:sp>
        <p:nvSpPr>
          <p:cNvPr id="70" name="Google Shape;70;p14"/>
          <p:cNvSpPr txBox="1">
            <a:spLocks noGrp="1"/>
          </p:cNvSpPr>
          <p:nvPr>
            <p:ph type="body" idx="1"/>
          </p:nvPr>
        </p:nvSpPr>
        <p:spPr>
          <a:xfrm>
            <a:off x="506300" y="1371400"/>
            <a:ext cx="8055900" cy="30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457200" lvl="0" indent="-342900" algn="l" rtl="0">
              <a:spcBef>
                <a:spcPts val="1600"/>
              </a:spcBef>
              <a:spcAft>
                <a:spcPts val="0"/>
              </a:spcAft>
              <a:buSzPts val="1800"/>
              <a:buChar char="❖"/>
            </a:pPr>
            <a:r>
              <a:rPr lang="en"/>
              <a:t>Memory Interfacing in 8085</a:t>
            </a:r>
            <a:endParaRPr/>
          </a:p>
          <a:p>
            <a:pPr marL="457200" lvl="0" indent="-342900" algn="l" rtl="0">
              <a:spcBef>
                <a:spcPts val="1000"/>
              </a:spcBef>
              <a:spcAft>
                <a:spcPts val="0"/>
              </a:spcAft>
              <a:buSzPts val="1800"/>
              <a:buChar char="❖"/>
            </a:pPr>
            <a:r>
              <a:rPr lang="en"/>
              <a:t>Stack in 8085 </a:t>
            </a:r>
            <a:endParaRPr/>
          </a:p>
          <a:p>
            <a:pPr marL="457200" lvl="0" indent="-342900" algn="l" rtl="0">
              <a:spcBef>
                <a:spcPts val="1000"/>
              </a:spcBef>
              <a:spcAft>
                <a:spcPts val="0"/>
              </a:spcAft>
              <a:buSzPts val="1800"/>
              <a:buChar char="❖"/>
            </a:pPr>
            <a:r>
              <a:rPr lang="en"/>
              <a:t>Subroutines in 8085</a:t>
            </a:r>
            <a:endParaRPr/>
          </a:p>
          <a:p>
            <a:pPr marL="457200" lvl="0" indent="0" algn="l" rtl="0">
              <a:spcBef>
                <a:spcPts val="1000"/>
              </a:spcBef>
              <a:spcAft>
                <a:spcPts val="1600"/>
              </a:spcAft>
              <a:buNone/>
            </a:pPr>
            <a:endParaRPr/>
          </a:p>
        </p:txBody>
      </p:sp>
      <p:sp>
        <p:nvSpPr>
          <p:cNvPr id="71" name="Google Shape;71;p14"/>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4"/>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02</a:t>
            </a:r>
            <a:endParaRPr sz="1700" b="1">
              <a:solidFill>
                <a:schemeClr val="dk1"/>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2"/>
          <p:cNvSpPr txBox="1">
            <a:spLocks noGrp="1"/>
          </p:cNvSpPr>
          <p:nvPr>
            <p:ph type="title"/>
          </p:nvPr>
        </p:nvSpPr>
        <p:spPr>
          <a:xfrm>
            <a:off x="387900" y="458025"/>
            <a:ext cx="61884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10 (8K X 8 Memory)</a:t>
            </a:r>
            <a:endParaRPr/>
          </a:p>
        </p:txBody>
      </p:sp>
      <p:sp>
        <p:nvSpPr>
          <p:cNvPr id="219" name="Google Shape;219;p32"/>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2"/>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20</a:t>
            </a:r>
            <a:endParaRPr sz="1700" b="1">
              <a:solidFill>
                <a:schemeClr val="dk1"/>
              </a:solidFill>
              <a:latin typeface="Roboto"/>
              <a:ea typeface="Roboto"/>
              <a:cs typeface="Roboto"/>
              <a:sym typeface="Roboto"/>
            </a:endParaRPr>
          </a:p>
        </p:txBody>
      </p:sp>
      <p:pic>
        <p:nvPicPr>
          <p:cNvPr id="221" name="Google Shape;221;p32"/>
          <p:cNvPicPr preferRelativeResize="0"/>
          <p:nvPr/>
        </p:nvPicPr>
        <p:blipFill rotWithShape="1">
          <a:blip r:embed="rId3">
            <a:alphaModFix/>
          </a:blip>
          <a:srcRect l="9755" t="17810"/>
          <a:stretch/>
        </p:blipFill>
        <p:spPr>
          <a:xfrm>
            <a:off x="489245" y="1289597"/>
            <a:ext cx="7608370" cy="35413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3"/>
          <p:cNvSpPr txBox="1">
            <a:spLocks noGrp="1"/>
          </p:cNvSpPr>
          <p:nvPr>
            <p:ph type="title"/>
          </p:nvPr>
        </p:nvSpPr>
        <p:spPr>
          <a:xfrm>
            <a:off x="349000" y="292700"/>
            <a:ext cx="83304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11 (4K X 8 Memory using Decoder)</a:t>
            </a:r>
            <a:endParaRPr/>
          </a:p>
        </p:txBody>
      </p:sp>
      <p:sp>
        <p:nvSpPr>
          <p:cNvPr id="227" name="Google Shape;227;p33"/>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3"/>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21</a:t>
            </a:r>
            <a:endParaRPr sz="1700" b="1">
              <a:solidFill>
                <a:schemeClr val="dk1"/>
              </a:solidFill>
              <a:latin typeface="Roboto"/>
              <a:ea typeface="Roboto"/>
              <a:cs typeface="Roboto"/>
              <a:sym typeface="Roboto"/>
            </a:endParaRPr>
          </a:p>
        </p:txBody>
      </p:sp>
      <p:pic>
        <p:nvPicPr>
          <p:cNvPr id="229" name="Google Shape;229;p33"/>
          <p:cNvPicPr preferRelativeResize="0"/>
          <p:nvPr/>
        </p:nvPicPr>
        <p:blipFill rotWithShape="1">
          <a:blip r:embed="rId3">
            <a:alphaModFix/>
          </a:blip>
          <a:srcRect l="11386" t="18059"/>
          <a:stretch/>
        </p:blipFill>
        <p:spPr>
          <a:xfrm>
            <a:off x="468042" y="1338199"/>
            <a:ext cx="7460221" cy="343122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4"/>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12</a:t>
            </a:r>
            <a:endParaRPr/>
          </a:p>
        </p:txBody>
      </p:sp>
      <p:sp>
        <p:nvSpPr>
          <p:cNvPr id="235" name="Google Shape;235;p34"/>
          <p:cNvSpPr txBox="1">
            <a:spLocks noGrp="1"/>
          </p:cNvSpPr>
          <p:nvPr>
            <p:ph type="body" idx="1"/>
          </p:nvPr>
        </p:nvSpPr>
        <p:spPr>
          <a:xfrm>
            <a:off x="387900" y="2254150"/>
            <a:ext cx="8055900" cy="1000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700"/>
              <a:t>Problem: An 8-bit microprocessor has 16-bit address bus (A0 – A15) with a 1KB memory chip as shown in the figure. What is the address range for the chip?</a:t>
            </a:r>
            <a:endParaRPr sz="1700"/>
          </a:p>
          <a:p>
            <a:pPr marL="0" lvl="0" indent="0" algn="l" rtl="0">
              <a:lnSpc>
                <a:spcPct val="100000"/>
              </a:lnSpc>
              <a:spcBef>
                <a:spcPts val="1600"/>
              </a:spcBef>
              <a:spcAft>
                <a:spcPts val="0"/>
              </a:spcAft>
              <a:buNone/>
            </a:pPr>
            <a:endParaRPr sz="1700"/>
          </a:p>
          <a:p>
            <a:pPr marL="0" lvl="0" indent="0" algn="l" rtl="0">
              <a:lnSpc>
                <a:spcPct val="100000"/>
              </a:lnSpc>
              <a:spcBef>
                <a:spcPts val="1600"/>
              </a:spcBef>
              <a:spcAft>
                <a:spcPts val="0"/>
              </a:spcAft>
              <a:buNone/>
            </a:pPr>
            <a:endParaRPr sz="1700"/>
          </a:p>
          <a:p>
            <a:pPr marL="0" lvl="0" indent="0" algn="l" rtl="0">
              <a:lnSpc>
                <a:spcPct val="100000"/>
              </a:lnSpc>
              <a:spcBef>
                <a:spcPts val="1600"/>
              </a:spcBef>
              <a:spcAft>
                <a:spcPts val="0"/>
              </a:spcAft>
              <a:buNone/>
            </a:pPr>
            <a:endParaRPr sz="1600"/>
          </a:p>
        </p:txBody>
      </p:sp>
      <p:sp>
        <p:nvSpPr>
          <p:cNvPr id="236" name="Google Shape;236;p34"/>
          <p:cNvSpPr/>
          <p:nvPr/>
        </p:nvSpPr>
        <p:spPr>
          <a:xfrm>
            <a:off x="216975" y="-519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4"/>
          <p:cNvSpPr txBox="1"/>
          <p:nvPr/>
        </p:nvSpPr>
        <p:spPr>
          <a:xfrm>
            <a:off x="216975" y="315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22</a:t>
            </a:r>
            <a:endParaRPr sz="1700" b="1">
              <a:solidFill>
                <a:schemeClr val="dk1"/>
              </a:solidFill>
              <a:latin typeface="Roboto"/>
              <a:ea typeface="Roboto"/>
              <a:cs typeface="Roboto"/>
              <a:sym typeface="Roboto"/>
            </a:endParaRPr>
          </a:p>
        </p:txBody>
      </p:sp>
      <p:graphicFrame>
        <p:nvGraphicFramePr>
          <p:cNvPr id="238" name="Google Shape;238;p34"/>
          <p:cNvGraphicFramePr/>
          <p:nvPr/>
        </p:nvGraphicFramePr>
        <p:xfrm>
          <a:off x="216963" y="3017150"/>
          <a:ext cx="8710075" cy="1432475"/>
        </p:xfrm>
        <a:graphic>
          <a:graphicData uri="http://schemas.openxmlformats.org/drawingml/2006/table">
            <a:tbl>
              <a:tblPr>
                <a:noFill/>
                <a:tableStyleId>{85977633-120D-48A3-9EB2-2C2A8CA630F1}</a:tableStyleId>
              </a:tblPr>
              <a:tblGrid>
                <a:gridCol w="458425">
                  <a:extLst>
                    <a:ext uri="{9D8B030D-6E8A-4147-A177-3AD203B41FA5}">
                      <a16:colId xmlns:a16="http://schemas.microsoft.com/office/drawing/2014/main" val="20000"/>
                    </a:ext>
                  </a:extLst>
                </a:gridCol>
                <a:gridCol w="458425">
                  <a:extLst>
                    <a:ext uri="{9D8B030D-6E8A-4147-A177-3AD203B41FA5}">
                      <a16:colId xmlns:a16="http://schemas.microsoft.com/office/drawing/2014/main" val="20001"/>
                    </a:ext>
                  </a:extLst>
                </a:gridCol>
                <a:gridCol w="458425">
                  <a:extLst>
                    <a:ext uri="{9D8B030D-6E8A-4147-A177-3AD203B41FA5}">
                      <a16:colId xmlns:a16="http://schemas.microsoft.com/office/drawing/2014/main" val="20002"/>
                    </a:ext>
                  </a:extLst>
                </a:gridCol>
                <a:gridCol w="458425">
                  <a:extLst>
                    <a:ext uri="{9D8B030D-6E8A-4147-A177-3AD203B41FA5}">
                      <a16:colId xmlns:a16="http://schemas.microsoft.com/office/drawing/2014/main" val="20003"/>
                    </a:ext>
                  </a:extLst>
                </a:gridCol>
                <a:gridCol w="458425">
                  <a:extLst>
                    <a:ext uri="{9D8B030D-6E8A-4147-A177-3AD203B41FA5}">
                      <a16:colId xmlns:a16="http://schemas.microsoft.com/office/drawing/2014/main" val="20004"/>
                    </a:ext>
                  </a:extLst>
                </a:gridCol>
                <a:gridCol w="458425">
                  <a:extLst>
                    <a:ext uri="{9D8B030D-6E8A-4147-A177-3AD203B41FA5}">
                      <a16:colId xmlns:a16="http://schemas.microsoft.com/office/drawing/2014/main" val="20005"/>
                    </a:ext>
                  </a:extLst>
                </a:gridCol>
                <a:gridCol w="458425">
                  <a:extLst>
                    <a:ext uri="{9D8B030D-6E8A-4147-A177-3AD203B41FA5}">
                      <a16:colId xmlns:a16="http://schemas.microsoft.com/office/drawing/2014/main" val="20006"/>
                    </a:ext>
                  </a:extLst>
                </a:gridCol>
                <a:gridCol w="458425">
                  <a:extLst>
                    <a:ext uri="{9D8B030D-6E8A-4147-A177-3AD203B41FA5}">
                      <a16:colId xmlns:a16="http://schemas.microsoft.com/office/drawing/2014/main" val="20007"/>
                    </a:ext>
                  </a:extLst>
                </a:gridCol>
                <a:gridCol w="458425">
                  <a:extLst>
                    <a:ext uri="{9D8B030D-6E8A-4147-A177-3AD203B41FA5}">
                      <a16:colId xmlns:a16="http://schemas.microsoft.com/office/drawing/2014/main" val="20008"/>
                    </a:ext>
                  </a:extLst>
                </a:gridCol>
                <a:gridCol w="458425">
                  <a:extLst>
                    <a:ext uri="{9D8B030D-6E8A-4147-A177-3AD203B41FA5}">
                      <a16:colId xmlns:a16="http://schemas.microsoft.com/office/drawing/2014/main" val="20009"/>
                    </a:ext>
                  </a:extLst>
                </a:gridCol>
                <a:gridCol w="458425">
                  <a:extLst>
                    <a:ext uri="{9D8B030D-6E8A-4147-A177-3AD203B41FA5}">
                      <a16:colId xmlns:a16="http://schemas.microsoft.com/office/drawing/2014/main" val="20010"/>
                    </a:ext>
                  </a:extLst>
                </a:gridCol>
                <a:gridCol w="458425">
                  <a:extLst>
                    <a:ext uri="{9D8B030D-6E8A-4147-A177-3AD203B41FA5}">
                      <a16:colId xmlns:a16="http://schemas.microsoft.com/office/drawing/2014/main" val="20011"/>
                    </a:ext>
                  </a:extLst>
                </a:gridCol>
                <a:gridCol w="458425">
                  <a:extLst>
                    <a:ext uri="{9D8B030D-6E8A-4147-A177-3AD203B41FA5}">
                      <a16:colId xmlns:a16="http://schemas.microsoft.com/office/drawing/2014/main" val="20012"/>
                    </a:ext>
                  </a:extLst>
                </a:gridCol>
                <a:gridCol w="458425">
                  <a:extLst>
                    <a:ext uri="{9D8B030D-6E8A-4147-A177-3AD203B41FA5}">
                      <a16:colId xmlns:a16="http://schemas.microsoft.com/office/drawing/2014/main" val="20013"/>
                    </a:ext>
                  </a:extLst>
                </a:gridCol>
                <a:gridCol w="458425">
                  <a:extLst>
                    <a:ext uri="{9D8B030D-6E8A-4147-A177-3AD203B41FA5}">
                      <a16:colId xmlns:a16="http://schemas.microsoft.com/office/drawing/2014/main" val="20014"/>
                    </a:ext>
                  </a:extLst>
                </a:gridCol>
                <a:gridCol w="458425">
                  <a:extLst>
                    <a:ext uri="{9D8B030D-6E8A-4147-A177-3AD203B41FA5}">
                      <a16:colId xmlns:a16="http://schemas.microsoft.com/office/drawing/2014/main" val="20015"/>
                    </a:ext>
                  </a:extLst>
                </a:gridCol>
                <a:gridCol w="458425">
                  <a:extLst>
                    <a:ext uri="{9D8B030D-6E8A-4147-A177-3AD203B41FA5}">
                      <a16:colId xmlns:a16="http://schemas.microsoft.com/office/drawing/2014/main" val="20016"/>
                    </a:ext>
                  </a:extLst>
                </a:gridCol>
                <a:gridCol w="458425">
                  <a:extLst>
                    <a:ext uri="{9D8B030D-6E8A-4147-A177-3AD203B41FA5}">
                      <a16:colId xmlns:a16="http://schemas.microsoft.com/office/drawing/2014/main" val="20017"/>
                    </a:ext>
                  </a:extLst>
                </a:gridCol>
                <a:gridCol w="458425">
                  <a:extLst>
                    <a:ext uri="{9D8B030D-6E8A-4147-A177-3AD203B41FA5}">
                      <a16:colId xmlns:a16="http://schemas.microsoft.com/office/drawing/2014/main" val="20018"/>
                    </a:ext>
                  </a:extLst>
                </a:gridCol>
              </a:tblGrid>
              <a:tr h="609575">
                <a:tc>
                  <a:txBody>
                    <a:bodyPr/>
                    <a:lstStyle/>
                    <a:p>
                      <a:pPr marL="0" lvl="0" indent="0" algn="ctr" rtl="0">
                        <a:spcBef>
                          <a:spcPts val="0"/>
                        </a:spcBef>
                        <a:spcAft>
                          <a:spcPts val="0"/>
                        </a:spcAft>
                        <a:buNone/>
                      </a:pPr>
                      <a:r>
                        <a:rPr lang="en" sz="1100" b="1">
                          <a:solidFill>
                            <a:schemeClr val="dk1"/>
                          </a:solidFill>
                        </a:rPr>
                        <a:t>A15</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A14</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A13</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A12</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A11</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A10</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A9</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A8</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100" b="1"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A7</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A6</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A5</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A4</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A3</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A2</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A1</a:t>
                      </a:r>
                      <a:endParaRPr sz="11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100" b="1">
                          <a:solidFill>
                            <a:schemeClr val="dk1"/>
                          </a:solidFill>
                        </a:rPr>
                        <a:t>A0</a:t>
                      </a:r>
                      <a:endParaRPr sz="1100" b="1">
                        <a:solidFill>
                          <a:schemeClr val="dk1"/>
                        </a:solidFill>
                      </a:endParaRPr>
                    </a:p>
                  </a:txBody>
                  <a:tcPr marL="91425" marR="91425" marT="91425" marB="91425" anchor="ctr"/>
                </a:tc>
                <a:extLst>
                  <a:ext uri="{0D108BD9-81ED-4DB2-BD59-A6C34878D82A}">
                    <a16:rowId xmlns:a16="http://schemas.microsoft.com/office/drawing/2014/main" val="10000"/>
                  </a:ext>
                </a:extLst>
              </a:tr>
              <a:tr h="396225">
                <a:tc>
                  <a:txBody>
                    <a:bodyPr/>
                    <a:lstStyle/>
                    <a:p>
                      <a:pPr marL="0" lvl="0" indent="0" algn="ctr" rtl="0">
                        <a:spcBef>
                          <a:spcPts val="0"/>
                        </a:spcBef>
                        <a:spcAft>
                          <a:spcPts val="0"/>
                        </a:spcAft>
                        <a:buNone/>
                      </a:pPr>
                      <a:r>
                        <a:rPr lang="en" sz="1500" b="1">
                          <a:solidFill>
                            <a:schemeClr val="dk1"/>
                          </a:solidFill>
                        </a:rPr>
                        <a:t>1</a:t>
                      </a:r>
                      <a:endParaRPr sz="1800"/>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800"/>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800"/>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800"/>
                    </a:p>
                  </a:txBody>
                  <a:tcPr marL="91425" marR="91425" marT="91425" marB="91425" anchor="ctr"/>
                </a:tc>
                <a:tc>
                  <a:txBody>
                    <a:bodyPr/>
                    <a:lstStyle/>
                    <a:p>
                      <a:pPr marL="0" lvl="0" indent="0" algn="ctr" rtl="0">
                        <a:spcBef>
                          <a:spcPts val="0"/>
                        </a:spcBef>
                        <a:spcAft>
                          <a:spcPts val="0"/>
                        </a:spcAft>
                        <a:buNone/>
                      </a:pP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extLst>
                  <a:ext uri="{0D108BD9-81ED-4DB2-BD59-A6C34878D82A}">
                    <a16:rowId xmlns:a16="http://schemas.microsoft.com/office/drawing/2014/main" val="10001"/>
                  </a:ext>
                </a:extLst>
              </a:tr>
              <a:tr h="396225">
                <a:tc>
                  <a:txBody>
                    <a:bodyPr/>
                    <a:lstStyle/>
                    <a:p>
                      <a:pPr marL="0" lvl="0" indent="0" algn="ctr" rtl="0">
                        <a:spcBef>
                          <a:spcPts val="0"/>
                        </a:spcBef>
                        <a:spcAft>
                          <a:spcPts val="0"/>
                        </a:spcAft>
                        <a:buNone/>
                      </a:pPr>
                      <a:r>
                        <a:rPr lang="en" sz="1500" b="1">
                          <a:solidFill>
                            <a:schemeClr val="dk1"/>
                          </a:solidFill>
                        </a:rPr>
                        <a:t>1</a:t>
                      </a:r>
                      <a:endParaRPr sz="1800"/>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800"/>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800"/>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800"/>
                    </a:p>
                  </a:txBody>
                  <a:tcPr marL="91425" marR="91425" marT="91425" marB="91425" anchor="ctr"/>
                </a:tc>
                <a:tc>
                  <a:txBody>
                    <a:bodyPr/>
                    <a:lstStyle/>
                    <a:p>
                      <a:pPr marL="0" lvl="0" indent="0" algn="ctr" rtl="0">
                        <a:spcBef>
                          <a:spcPts val="0"/>
                        </a:spcBef>
                        <a:spcAft>
                          <a:spcPts val="0"/>
                        </a:spcAft>
                        <a:buNone/>
                      </a:pP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0</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a:solidFill>
                            <a:schemeClr val="dk1"/>
                          </a:solidFill>
                        </a:rPr>
                        <a:t>1</a:t>
                      </a:r>
                      <a:endParaRPr sz="1500" b="1">
                        <a:solidFill>
                          <a:schemeClr val="dk1"/>
                        </a:solidFill>
                      </a:endParaRPr>
                    </a:p>
                  </a:txBody>
                  <a:tcPr marL="91425" marR="91425" marT="91425" marB="91425" anchor="ctr"/>
                </a:tc>
                <a:tc>
                  <a:txBody>
                    <a:bodyPr/>
                    <a:lstStyle/>
                    <a:p>
                      <a:pPr marL="0" lvl="0" indent="0" algn="ctr" rtl="0">
                        <a:spcBef>
                          <a:spcPts val="0"/>
                        </a:spcBef>
                        <a:spcAft>
                          <a:spcPts val="0"/>
                        </a:spcAft>
                        <a:buNone/>
                      </a:pPr>
                      <a:r>
                        <a:rPr lang="en" sz="1500" b="1" dirty="0">
                          <a:solidFill>
                            <a:schemeClr val="dk1"/>
                          </a:solidFill>
                        </a:rPr>
                        <a:t>1</a:t>
                      </a:r>
                      <a:endParaRPr sz="1500" b="1" dirty="0">
                        <a:solidFill>
                          <a:schemeClr val="dk1"/>
                        </a:solidFill>
                      </a:endParaRPr>
                    </a:p>
                  </a:txBody>
                  <a:tcPr marL="91425" marR="91425" marT="91425" marB="91425" anchor="ctr"/>
                </a:tc>
                <a:extLst>
                  <a:ext uri="{0D108BD9-81ED-4DB2-BD59-A6C34878D82A}">
                    <a16:rowId xmlns:a16="http://schemas.microsoft.com/office/drawing/2014/main" val="10002"/>
                  </a:ext>
                </a:extLst>
              </a:tr>
            </a:tbl>
          </a:graphicData>
        </a:graphic>
      </p:graphicFrame>
      <p:sp>
        <p:nvSpPr>
          <p:cNvPr id="239" name="Google Shape;239;p34"/>
          <p:cNvSpPr txBox="1">
            <a:spLocks noGrp="1"/>
          </p:cNvSpPr>
          <p:nvPr>
            <p:ph type="body" idx="1"/>
          </p:nvPr>
        </p:nvSpPr>
        <p:spPr>
          <a:xfrm>
            <a:off x="421800" y="4530300"/>
            <a:ext cx="83004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a:t>Address range for memory chip: F000h to F3FFh</a:t>
            </a:r>
            <a:endParaRPr sz="1700"/>
          </a:p>
          <a:p>
            <a:pPr marL="0" lvl="0" indent="0" algn="l" rtl="0">
              <a:spcBef>
                <a:spcPts val="1600"/>
              </a:spcBef>
              <a:spcAft>
                <a:spcPts val="0"/>
              </a:spcAft>
              <a:buNone/>
            </a:pPr>
            <a:endParaRPr sz="1700"/>
          </a:p>
          <a:p>
            <a:pPr marL="0" lvl="0" indent="0" algn="l" rtl="0">
              <a:spcBef>
                <a:spcPts val="1600"/>
              </a:spcBef>
              <a:spcAft>
                <a:spcPts val="0"/>
              </a:spcAft>
              <a:buNone/>
            </a:pPr>
            <a:endParaRPr sz="1600"/>
          </a:p>
        </p:txBody>
      </p:sp>
      <p:pic>
        <p:nvPicPr>
          <p:cNvPr id="240" name="Google Shape;240;p34"/>
          <p:cNvPicPr preferRelativeResize="0"/>
          <p:nvPr/>
        </p:nvPicPr>
        <p:blipFill>
          <a:blip r:embed="rId3">
            <a:alphaModFix/>
          </a:blip>
          <a:stretch>
            <a:fillRect/>
          </a:stretch>
        </p:blipFill>
        <p:spPr>
          <a:xfrm>
            <a:off x="2890246" y="186225"/>
            <a:ext cx="5831954" cy="1987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5"/>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900"/>
              <a:t>Stack in 8085</a:t>
            </a:r>
            <a:endParaRPr sz="4900"/>
          </a:p>
        </p:txBody>
      </p:sp>
      <p:sp>
        <p:nvSpPr>
          <p:cNvPr id="246" name="Google Shape;246;p35"/>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5"/>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23</a:t>
            </a:r>
            <a:endParaRPr sz="1700" b="1">
              <a:solidFill>
                <a:schemeClr val="dk1"/>
              </a:solidFill>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36"/>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Stack</a:t>
            </a:r>
            <a:endParaRPr/>
          </a:p>
        </p:txBody>
      </p:sp>
      <p:sp>
        <p:nvSpPr>
          <p:cNvPr id="253" name="Google Shape;253;p36"/>
          <p:cNvSpPr txBox="1">
            <a:spLocks noGrp="1"/>
          </p:cNvSpPr>
          <p:nvPr>
            <p:ph type="body" idx="1"/>
          </p:nvPr>
        </p:nvSpPr>
        <p:spPr>
          <a:xfrm>
            <a:off x="387900" y="1237625"/>
            <a:ext cx="8631600" cy="3535200"/>
          </a:xfrm>
          <a:prstGeom prst="rect">
            <a:avLst/>
          </a:prstGeom>
        </p:spPr>
        <p:txBody>
          <a:bodyPr spcFirstLastPara="1" wrap="square" lIns="91425" tIns="91425" rIns="91425" bIns="91425" anchor="t" anchorCtr="0">
            <a:noAutofit/>
          </a:bodyPr>
          <a:lstStyle/>
          <a:p>
            <a:pPr marL="457200" lvl="0" indent="-342900" algn="just" rtl="0">
              <a:lnSpc>
                <a:spcPct val="100000"/>
              </a:lnSpc>
              <a:spcBef>
                <a:spcPts val="0"/>
              </a:spcBef>
              <a:spcAft>
                <a:spcPts val="0"/>
              </a:spcAft>
              <a:buClr>
                <a:schemeClr val="accent2"/>
              </a:buClr>
              <a:buSzPts val="1800"/>
              <a:buChar char="❖"/>
            </a:pPr>
            <a:r>
              <a:rPr lang="en" b="1" i="1">
                <a:solidFill>
                  <a:schemeClr val="accent2"/>
                </a:solidFill>
              </a:rPr>
              <a:t>The stack is a group of memory location in the R/W memory that is used for temporary storage of binary information during the execution of a program.</a:t>
            </a:r>
            <a:endParaRPr b="1" i="1">
              <a:solidFill>
                <a:schemeClr val="accent2"/>
              </a:solidFill>
            </a:endParaRPr>
          </a:p>
          <a:p>
            <a:pPr marL="457200" lvl="0" indent="-330200" algn="just" rtl="0">
              <a:lnSpc>
                <a:spcPct val="100000"/>
              </a:lnSpc>
              <a:spcBef>
                <a:spcPts val="1000"/>
              </a:spcBef>
              <a:spcAft>
                <a:spcPts val="0"/>
              </a:spcAft>
              <a:buSzPts val="1600"/>
              <a:buChar char="➔"/>
            </a:pPr>
            <a:r>
              <a:rPr lang="en"/>
              <a:t>The stack is a LIFO (Last in First out) structure.</a:t>
            </a:r>
            <a:endParaRPr/>
          </a:p>
          <a:p>
            <a:pPr marL="457200" lvl="0" indent="-330200" algn="just" rtl="0">
              <a:lnSpc>
                <a:spcPct val="100000"/>
              </a:lnSpc>
              <a:spcBef>
                <a:spcPts val="1000"/>
              </a:spcBef>
              <a:spcAft>
                <a:spcPts val="0"/>
              </a:spcAft>
              <a:buSzPts val="1600"/>
              <a:buChar char="➔"/>
            </a:pPr>
            <a:r>
              <a:rPr lang="en"/>
              <a:t>The starting location of the stack is defined by loading a 16-bit address into the stack pointer that space is reserved, usually at the top of the memory map.</a:t>
            </a:r>
            <a:endParaRPr/>
          </a:p>
          <a:p>
            <a:pPr marL="457200" lvl="0" indent="-330200" algn="just" rtl="0">
              <a:lnSpc>
                <a:spcPct val="100000"/>
              </a:lnSpc>
              <a:spcBef>
                <a:spcPts val="1000"/>
              </a:spcBef>
              <a:spcAft>
                <a:spcPts val="0"/>
              </a:spcAft>
              <a:buSzPts val="1600"/>
              <a:buChar char="➔"/>
            </a:pPr>
            <a:r>
              <a:rPr lang="en"/>
              <a:t>The stack normally grows backwards into memory.</a:t>
            </a:r>
            <a:endParaRPr/>
          </a:p>
          <a:p>
            <a:pPr marL="457200" lvl="0" indent="-330200" algn="just" rtl="0">
              <a:lnSpc>
                <a:spcPct val="100000"/>
              </a:lnSpc>
              <a:spcBef>
                <a:spcPts val="1000"/>
              </a:spcBef>
              <a:spcAft>
                <a:spcPts val="0"/>
              </a:spcAft>
              <a:buSzPts val="1600"/>
              <a:buChar char="➔"/>
            </a:pPr>
            <a:r>
              <a:rPr lang="en"/>
              <a:t>The stack can be initialized anywhere in the user memory map, but stack is initialized at the highest memory location so that there will not be any interface with the program.</a:t>
            </a:r>
            <a:endParaRPr/>
          </a:p>
          <a:p>
            <a:pPr marL="0" lvl="0" indent="0" algn="l" rtl="0">
              <a:lnSpc>
                <a:spcPct val="100000"/>
              </a:lnSpc>
              <a:spcBef>
                <a:spcPts val="1000"/>
              </a:spcBef>
              <a:spcAft>
                <a:spcPts val="1600"/>
              </a:spcAft>
              <a:buNone/>
            </a:pPr>
            <a:endParaRPr sz="1600"/>
          </a:p>
        </p:txBody>
      </p:sp>
      <p:sp>
        <p:nvSpPr>
          <p:cNvPr id="254" name="Google Shape;254;p36"/>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6"/>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24</a:t>
            </a:r>
            <a:endParaRPr sz="1700" b="1">
              <a:solidFill>
                <a:schemeClr val="dk1"/>
              </a:solidFill>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7"/>
          <p:cNvSpPr txBox="1">
            <a:spLocks noGrp="1"/>
          </p:cNvSpPr>
          <p:nvPr>
            <p:ph type="title"/>
          </p:nvPr>
        </p:nvSpPr>
        <p:spPr>
          <a:xfrm>
            <a:off x="387900" y="458025"/>
            <a:ext cx="84387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600"/>
              <a:t>Information is stored and retrieved from the stack</a:t>
            </a:r>
            <a:endParaRPr sz="2600"/>
          </a:p>
        </p:txBody>
      </p:sp>
      <p:sp>
        <p:nvSpPr>
          <p:cNvPr id="261" name="Google Shape;261;p37"/>
          <p:cNvSpPr txBox="1">
            <a:spLocks noGrp="1"/>
          </p:cNvSpPr>
          <p:nvPr>
            <p:ph type="body" idx="1"/>
          </p:nvPr>
        </p:nvSpPr>
        <p:spPr>
          <a:xfrm>
            <a:off x="387900" y="1237625"/>
            <a:ext cx="8631600" cy="3535200"/>
          </a:xfrm>
          <a:prstGeom prst="rect">
            <a:avLst/>
          </a:prstGeom>
        </p:spPr>
        <p:txBody>
          <a:bodyPr spcFirstLastPara="1" wrap="square" lIns="91425" tIns="91425" rIns="91425" bIns="91425" anchor="t" anchorCtr="0">
            <a:noAutofit/>
          </a:bodyPr>
          <a:lstStyle/>
          <a:p>
            <a:pPr marL="457200" lvl="0" indent="-330200" algn="just" rtl="0">
              <a:lnSpc>
                <a:spcPct val="100000"/>
              </a:lnSpc>
              <a:spcBef>
                <a:spcPts val="0"/>
              </a:spcBef>
              <a:spcAft>
                <a:spcPts val="0"/>
              </a:spcAft>
              <a:buSzPts val="1600"/>
              <a:buChar char="➔"/>
            </a:pPr>
            <a:r>
              <a:rPr lang="en"/>
              <a:t>The 8085 provide two instruction PUSH and POP for storing information on the stack and retrieving it back.</a:t>
            </a:r>
            <a:endParaRPr/>
          </a:p>
          <a:p>
            <a:pPr marL="457200" lvl="0" indent="-330200" algn="just" rtl="0">
              <a:lnSpc>
                <a:spcPct val="100000"/>
              </a:lnSpc>
              <a:spcBef>
                <a:spcPts val="1000"/>
              </a:spcBef>
              <a:spcAft>
                <a:spcPts val="0"/>
              </a:spcAft>
              <a:buSzPts val="1600"/>
              <a:buChar char="➔"/>
            </a:pPr>
            <a:r>
              <a:rPr lang="en"/>
              <a:t>Information in the register pairs stored on the stack in reverse order by using the instruction PUSH.</a:t>
            </a:r>
            <a:endParaRPr/>
          </a:p>
          <a:p>
            <a:pPr marL="457200" lvl="0" indent="-330200" algn="just" rtl="0">
              <a:lnSpc>
                <a:spcPct val="100000"/>
              </a:lnSpc>
              <a:spcBef>
                <a:spcPts val="1000"/>
              </a:spcBef>
              <a:spcAft>
                <a:spcPts val="0"/>
              </a:spcAft>
              <a:buSzPts val="1600"/>
              <a:buChar char="➔"/>
            </a:pPr>
            <a:r>
              <a:rPr lang="en"/>
              <a:t>Information retrieved from the stack by using the instruction POP.</a:t>
            </a:r>
            <a:endParaRPr/>
          </a:p>
          <a:p>
            <a:pPr marL="457200" lvl="0" indent="-330200" algn="just" rtl="0">
              <a:lnSpc>
                <a:spcPct val="100000"/>
              </a:lnSpc>
              <a:spcBef>
                <a:spcPts val="1000"/>
              </a:spcBef>
              <a:spcAft>
                <a:spcPts val="0"/>
              </a:spcAft>
              <a:buSzPts val="1600"/>
              <a:buChar char="➔"/>
            </a:pPr>
            <a:r>
              <a:rPr lang="en"/>
              <a:t>PUSH and POP both instruction works with register pairs only.</a:t>
            </a:r>
            <a:endParaRPr/>
          </a:p>
          <a:p>
            <a:pPr marL="457200" lvl="0" indent="-330200" algn="just" rtl="0">
              <a:lnSpc>
                <a:spcPct val="100000"/>
              </a:lnSpc>
              <a:spcBef>
                <a:spcPts val="1000"/>
              </a:spcBef>
              <a:spcAft>
                <a:spcPts val="0"/>
              </a:spcAft>
              <a:buSzPts val="1600"/>
              <a:buChar char="➔"/>
            </a:pPr>
            <a:r>
              <a:rPr lang="en"/>
              <a:t>The storage and retrieval of the content of registers on the stack follows the LIFO (Last in first out) sequence.</a:t>
            </a:r>
            <a:endParaRPr/>
          </a:p>
          <a:p>
            <a:pPr marL="457200" lvl="0" indent="-330200" algn="just" rtl="0">
              <a:lnSpc>
                <a:spcPct val="100000"/>
              </a:lnSpc>
              <a:spcBef>
                <a:spcPts val="1000"/>
              </a:spcBef>
              <a:spcAft>
                <a:spcPts val="1000"/>
              </a:spcAft>
              <a:buSzPts val="1600"/>
              <a:buChar char="➔"/>
            </a:pPr>
            <a:r>
              <a:rPr lang="en"/>
              <a:t>Information in the stack location may not be destroyed until new information is stored in that memory location.</a:t>
            </a:r>
            <a:endParaRPr sz="1600"/>
          </a:p>
        </p:txBody>
      </p:sp>
      <p:sp>
        <p:nvSpPr>
          <p:cNvPr id="262" name="Google Shape;262;p37"/>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7"/>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25</a:t>
            </a:r>
            <a:endParaRPr sz="1700" b="1">
              <a:solidFill>
                <a:schemeClr val="dk1"/>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8"/>
          <p:cNvSpPr txBox="1">
            <a:spLocks noGrp="1"/>
          </p:cNvSpPr>
          <p:nvPr>
            <p:ph type="title"/>
          </p:nvPr>
        </p:nvSpPr>
        <p:spPr>
          <a:xfrm>
            <a:off x="387900" y="458025"/>
            <a:ext cx="84387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600"/>
              <a:t>Example</a:t>
            </a:r>
            <a:endParaRPr sz="2600"/>
          </a:p>
        </p:txBody>
      </p:sp>
      <p:sp>
        <p:nvSpPr>
          <p:cNvPr id="269" name="Google Shape;269;p38"/>
          <p:cNvSpPr txBox="1">
            <a:spLocks noGrp="1"/>
          </p:cNvSpPr>
          <p:nvPr>
            <p:ph type="body" idx="1"/>
          </p:nvPr>
        </p:nvSpPr>
        <p:spPr>
          <a:xfrm>
            <a:off x="387900" y="1190875"/>
            <a:ext cx="8631600" cy="14940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1600"/>
              <a:t>In 8085 microprocessor system the beginning of the stack is defined in the program by using the instruction.</a:t>
            </a:r>
            <a:endParaRPr sz="1600"/>
          </a:p>
          <a:p>
            <a:pPr marL="914400" lvl="0" indent="-311150" algn="just" rtl="0">
              <a:lnSpc>
                <a:spcPct val="100000"/>
              </a:lnSpc>
              <a:spcBef>
                <a:spcPts val="1000"/>
              </a:spcBef>
              <a:spcAft>
                <a:spcPts val="0"/>
              </a:spcAft>
              <a:buSzPts val="1300"/>
              <a:buChar char="➔"/>
            </a:pPr>
            <a:r>
              <a:rPr lang="en" sz="1500"/>
              <a:t>LXI SP, 16 bit.</a:t>
            </a:r>
            <a:endParaRPr sz="1500"/>
          </a:p>
          <a:p>
            <a:pPr marL="914400" lvl="0" indent="-311150" algn="just" rtl="0">
              <a:lnSpc>
                <a:spcPct val="100000"/>
              </a:lnSpc>
              <a:spcBef>
                <a:spcPts val="1000"/>
              </a:spcBef>
              <a:spcAft>
                <a:spcPts val="0"/>
              </a:spcAft>
              <a:buSzPts val="1300"/>
              <a:buChar char="➔"/>
            </a:pPr>
            <a:r>
              <a:rPr lang="en" sz="1500"/>
              <a:t>The LXI SP, a 16 bit state that load the 16 bit address into the stack pointer register. </a:t>
            </a:r>
            <a:endParaRPr sz="1500"/>
          </a:p>
          <a:p>
            <a:pPr marL="0" lvl="0" indent="0" algn="just" rtl="0">
              <a:lnSpc>
                <a:spcPct val="100000"/>
              </a:lnSpc>
              <a:spcBef>
                <a:spcPts val="1000"/>
              </a:spcBef>
              <a:spcAft>
                <a:spcPts val="1000"/>
              </a:spcAft>
              <a:buNone/>
            </a:pPr>
            <a:endParaRPr/>
          </a:p>
        </p:txBody>
      </p:sp>
      <p:sp>
        <p:nvSpPr>
          <p:cNvPr id="270" name="Google Shape;270;p38"/>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8"/>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26</a:t>
            </a:r>
            <a:endParaRPr sz="1700" b="1">
              <a:solidFill>
                <a:schemeClr val="dk1"/>
              </a:solidFill>
              <a:latin typeface="Roboto"/>
              <a:ea typeface="Roboto"/>
              <a:cs typeface="Roboto"/>
              <a:sym typeface="Roboto"/>
            </a:endParaRPr>
          </a:p>
        </p:txBody>
      </p:sp>
      <p:graphicFrame>
        <p:nvGraphicFramePr>
          <p:cNvPr id="272" name="Google Shape;272;p38"/>
          <p:cNvGraphicFramePr/>
          <p:nvPr/>
        </p:nvGraphicFramePr>
        <p:xfrm>
          <a:off x="422075" y="2571750"/>
          <a:ext cx="8299850" cy="2377260"/>
        </p:xfrm>
        <a:graphic>
          <a:graphicData uri="http://schemas.openxmlformats.org/drawingml/2006/table">
            <a:tbl>
              <a:tblPr>
                <a:noFill/>
                <a:tableStyleId>{85977633-120D-48A3-9EB2-2C2A8CA630F1}</a:tableStyleId>
              </a:tblPr>
              <a:tblGrid>
                <a:gridCol w="2276225">
                  <a:extLst>
                    <a:ext uri="{9D8B030D-6E8A-4147-A177-3AD203B41FA5}">
                      <a16:colId xmlns:a16="http://schemas.microsoft.com/office/drawing/2014/main" val="20000"/>
                    </a:ext>
                  </a:extLst>
                </a:gridCol>
                <a:gridCol w="6023625">
                  <a:extLst>
                    <a:ext uri="{9D8B030D-6E8A-4147-A177-3AD203B41FA5}">
                      <a16:colId xmlns:a16="http://schemas.microsoft.com/office/drawing/2014/main" val="20001"/>
                    </a:ext>
                  </a:extLst>
                </a:gridCol>
              </a:tblGrid>
              <a:tr h="0">
                <a:tc>
                  <a:txBody>
                    <a:bodyPr/>
                    <a:lstStyle/>
                    <a:p>
                      <a:pPr marL="0" lvl="0" indent="0" algn="l" rtl="0">
                        <a:spcBef>
                          <a:spcPts val="0"/>
                        </a:spcBef>
                        <a:spcAft>
                          <a:spcPts val="0"/>
                        </a:spcAft>
                        <a:buNone/>
                      </a:pPr>
                      <a:r>
                        <a:rPr lang="en" b="1">
                          <a:solidFill>
                            <a:schemeClr val="dk1"/>
                          </a:solidFill>
                        </a:rPr>
                        <a:t>2000 LXI SP, 2099H</a:t>
                      </a:r>
                      <a:endParaRPr b="1">
                        <a:solidFill>
                          <a:schemeClr val="dk1"/>
                        </a:solidFill>
                      </a:endParaRPr>
                    </a:p>
                  </a:txBody>
                  <a:tcPr marL="91425" marR="91425" marT="91425" marB="91425"/>
                </a:tc>
                <a:tc>
                  <a:txBody>
                    <a:bodyPr/>
                    <a:lstStyle/>
                    <a:p>
                      <a:pPr marL="0" lvl="0" indent="0" algn="l" rtl="0">
                        <a:spcBef>
                          <a:spcPts val="0"/>
                        </a:spcBef>
                        <a:spcAft>
                          <a:spcPts val="0"/>
                        </a:spcAft>
                        <a:buNone/>
                      </a:pPr>
                      <a:r>
                        <a:rPr lang="en" b="1">
                          <a:solidFill>
                            <a:schemeClr val="dk1"/>
                          </a:solidFill>
                        </a:rPr>
                        <a:t>Load the stack pointer register with the address 2099</a:t>
                      </a:r>
                      <a:endParaRPr b="1">
                        <a:solidFill>
                          <a:schemeClr val="dk1"/>
                        </a:solidFill>
                      </a:endParaRPr>
                    </a:p>
                  </a:txBody>
                  <a:tcPr marL="91425" marR="91425" marT="91425" marB="91425"/>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 b="1">
                          <a:solidFill>
                            <a:schemeClr val="dk1"/>
                          </a:solidFill>
                        </a:rPr>
                        <a:t>2003 LXI H, 42F2H</a:t>
                      </a:r>
                      <a:endParaRPr b="1">
                        <a:solidFill>
                          <a:schemeClr val="dk1"/>
                        </a:solidFill>
                      </a:endParaRPr>
                    </a:p>
                  </a:txBody>
                  <a:tcPr marL="91425" marR="91425" marT="91425" marB="91425"/>
                </a:tc>
                <a:tc>
                  <a:txBody>
                    <a:bodyPr/>
                    <a:lstStyle/>
                    <a:p>
                      <a:pPr marL="0" lvl="0" indent="0" algn="l" rtl="0">
                        <a:spcBef>
                          <a:spcPts val="0"/>
                        </a:spcBef>
                        <a:spcAft>
                          <a:spcPts val="0"/>
                        </a:spcAft>
                        <a:buNone/>
                      </a:pPr>
                      <a:r>
                        <a:rPr lang="en" b="1">
                          <a:solidFill>
                            <a:schemeClr val="dk1"/>
                          </a:solidFill>
                        </a:rPr>
                        <a:t>Loads data in the HL register pair</a:t>
                      </a:r>
                      <a:endParaRPr b="1">
                        <a:solidFill>
                          <a:schemeClr val="dk1"/>
                        </a:solidFill>
                      </a:endParaRPr>
                    </a:p>
                  </a:txBody>
                  <a:tcPr marL="91425" marR="91425" marT="91425" marB="91425"/>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r>
                        <a:rPr lang="en" b="1">
                          <a:solidFill>
                            <a:schemeClr val="dk1"/>
                          </a:solidFill>
                        </a:rPr>
                        <a:t>2006 PUSH H</a:t>
                      </a:r>
                      <a:endParaRPr b="1">
                        <a:solidFill>
                          <a:schemeClr val="dk1"/>
                        </a:solidFill>
                      </a:endParaRPr>
                    </a:p>
                  </a:txBody>
                  <a:tcPr marL="91425" marR="91425" marT="91425" marB="91425"/>
                </a:tc>
                <a:tc>
                  <a:txBody>
                    <a:bodyPr/>
                    <a:lstStyle/>
                    <a:p>
                      <a:pPr marL="0" lvl="0" indent="0" algn="l" rtl="0">
                        <a:spcBef>
                          <a:spcPts val="0"/>
                        </a:spcBef>
                        <a:spcAft>
                          <a:spcPts val="0"/>
                        </a:spcAft>
                        <a:buNone/>
                      </a:pPr>
                      <a:r>
                        <a:rPr lang="en" b="1">
                          <a:solidFill>
                            <a:schemeClr val="dk1"/>
                          </a:solidFill>
                        </a:rPr>
                        <a:t>The content of the HL register pair pushed into stack</a:t>
                      </a:r>
                      <a:endParaRPr b="1">
                        <a:solidFill>
                          <a:schemeClr val="dk1"/>
                        </a:solidFill>
                      </a:endParaRPr>
                    </a:p>
                  </a:txBody>
                  <a:tcPr marL="91425" marR="91425" marT="91425" marB="91425"/>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r>
                        <a:rPr lang="en" b="1">
                          <a:solidFill>
                            <a:schemeClr val="dk1"/>
                          </a:solidFill>
                        </a:rPr>
                        <a:t>2007 DELAY COUNTER</a:t>
                      </a:r>
                      <a:endParaRPr b="1">
                        <a:solidFill>
                          <a:schemeClr val="dk1"/>
                        </a:solidFill>
                      </a:endParaRPr>
                    </a:p>
                  </a:txBody>
                  <a:tcPr marL="91425" marR="91425" marT="91425" marB="91425"/>
                </a:tc>
                <a:tc>
                  <a:txBody>
                    <a:bodyPr/>
                    <a:lstStyle/>
                    <a:p>
                      <a:pPr marL="0" lvl="0" indent="0" algn="l" rtl="0">
                        <a:spcBef>
                          <a:spcPts val="0"/>
                        </a:spcBef>
                        <a:spcAft>
                          <a:spcPts val="0"/>
                        </a:spcAft>
                        <a:buNone/>
                      </a:pPr>
                      <a:endParaRPr b="1">
                        <a:solidFill>
                          <a:schemeClr val="dk1"/>
                        </a:solidFill>
                      </a:endParaRPr>
                    </a:p>
                  </a:txBody>
                  <a:tcPr marL="91425" marR="91425" marT="91425" marB="91425"/>
                </a:tc>
                <a:extLst>
                  <a:ext uri="{0D108BD9-81ED-4DB2-BD59-A6C34878D82A}">
                    <a16:rowId xmlns:a16="http://schemas.microsoft.com/office/drawing/2014/main" val="10003"/>
                  </a:ext>
                </a:extLst>
              </a:tr>
              <a:tr h="0">
                <a:tc>
                  <a:txBody>
                    <a:bodyPr/>
                    <a:lstStyle/>
                    <a:p>
                      <a:pPr marL="0" lvl="0" indent="0" algn="l" rtl="0">
                        <a:spcBef>
                          <a:spcPts val="0"/>
                        </a:spcBef>
                        <a:spcAft>
                          <a:spcPts val="0"/>
                        </a:spcAft>
                        <a:buNone/>
                      </a:pPr>
                      <a:r>
                        <a:rPr lang="en" b="1">
                          <a:solidFill>
                            <a:schemeClr val="dk1"/>
                          </a:solidFill>
                        </a:rPr>
                        <a:t>200F ↓</a:t>
                      </a:r>
                      <a:endParaRPr b="1">
                        <a:solidFill>
                          <a:schemeClr val="dk1"/>
                        </a:solidFill>
                      </a:endParaRPr>
                    </a:p>
                  </a:txBody>
                  <a:tcPr marL="91425" marR="91425" marT="91425" marB="91425"/>
                </a:tc>
                <a:tc>
                  <a:txBody>
                    <a:bodyPr/>
                    <a:lstStyle/>
                    <a:p>
                      <a:pPr marL="0" lvl="0" indent="0" algn="l" rtl="0">
                        <a:spcBef>
                          <a:spcPts val="0"/>
                        </a:spcBef>
                        <a:spcAft>
                          <a:spcPts val="0"/>
                        </a:spcAft>
                        <a:buNone/>
                      </a:pPr>
                      <a:endParaRPr b="1">
                        <a:solidFill>
                          <a:schemeClr val="dk1"/>
                        </a:solidFill>
                      </a:endParaRPr>
                    </a:p>
                  </a:txBody>
                  <a:tcPr marL="91425" marR="91425" marT="91425" marB="91425"/>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r>
                        <a:rPr lang="en" b="1">
                          <a:solidFill>
                            <a:schemeClr val="dk1"/>
                          </a:solidFill>
                        </a:rPr>
                        <a:t>2010 POP H</a:t>
                      </a:r>
                      <a:endParaRPr b="1">
                        <a:solidFill>
                          <a:schemeClr val="dk1"/>
                        </a:solidFill>
                      </a:endParaRPr>
                    </a:p>
                  </a:txBody>
                  <a:tcPr marL="91425" marR="91425" marT="91425" marB="91425"/>
                </a:tc>
                <a:tc>
                  <a:txBody>
                    <a:bodyPr/>
                    <a:lstStyle/>
                    <a:p>
                      <a:pPr marL="0" lvl="0" indent="0" algn="l" rtl="0">
                        <a:spcBef>
                          <a:spcPts val="0"/>
                        </a:spcBef>
                        <a:spcAft>
                          <a:spcPts val="0"/>
                        </a:spcAft>
                        <a:buNone/>
                      </a:pPr>
                      <a:r>
                        <a:rPr lang="en" b="1">
                          <a:solidFill>
                            <a:schemeClr val="dk1"/>
                          </a:solidFill>
                        </a:rPr>
                        <a:t>Saved data in stack pointer register to HL register pair</a:t>
                      </a:r>
                      <a:endParaRPr b="1">
                        <a:solidFill>
                          <a:schemeClr val="dk1"/>
                        </a:solidFill>
                      </a:endParaRPr>
                    </a:p>
                  </a:txBody>
                  <a:tcPr marL="91425" marR="91425" marT="91425" marB="91425"/>
                </a:tc>
                <a:extLst>
                  <a:ext uri="{0D108BD9-81ED-4DB2-BD59-A6C34878D82A}">
                    <a16:rowId xmlns:a16="http://schemas.microsoft.com/office/drawing/2014/main" val="10005"/>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39"/>
          <p:cNvSpPr txBox="1">
            <a:spLocks noGrp="1"/>
          </p:cNvSpPr>
          <p:nvPr>
            <p:ph type="title"/>
          </p:nvPr>
        </p:nvSpPr>
        <p:spPr>
          <a:xfrm>
            <a:off x="387900" y="458025"/>
            <a:ext cx="84387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600"/>
              <a:t>Operation of the stack</a:t>
            </a:r>
            <a:endParaRPr sz="2600"/>
          </a:p>
        </p:txBody>
      </p:sp>
      <p:sp>
        <p:nvSpPr>
          <p:cNvPr id="278" name="Google Shape;278;p39"/>
          <p:cNvSpPr txBox="1">
            <a:spLocks noGrp="1"/>
          </p:cNvSpPr>
          <p:nvPr>
            <p:ph type="body" idx="1"/>
          </p:nvPr>
        </p:nvSpPr>
        <p:spPr>
          <a:xfrm>
            <a:off x="387900" y="1237625"/>
            <a:ext cx="8631600" cy="3535200"/>
          </a:xfrm>
          <a:prstGeom prst="rect">
            <a:avLst/>
          </a:prstGeom>
        </p:spPr>
        <p:txBody>
          <a:bodyPr spcFirstLastPara="1" wrap="square" lIns="91425" tIns="91425" rIns="91425" bIns="91425" anchor="t" anchorCtr="0">
            <a:noAutofit/>
          </a:bodyPr>
          <a:lstStyle/>
          <a:p>
            <a:pPr marL="457200" lvl="0" indent="-342900" algn="just" rtl="0">
              <a:lnSpc>
                <a:spcPct val="100000"/>
              </a:lnSpc>
              <a:spcBef>
                <a:spcPts val="0"/>
              </a:spcBef>
              <a:spcAft>
                <a:spcPts val="0"/>
              </a:spcAft>
              <a:buSzPts val="1800"/>
              <a:buChar char="➔"/>
            </a:pPr>
            <a:r>
              <a:rPr lang="en"/>
              <a:t>During pushing the stack operates in a “decrement then store” style.</a:t>
            </a:r>
            <a:endParaRPr/>
          </a:p>
          <a:p>
            <a:pPr marL="914400" lvl="1" indent="-342900" algn="just" rtl="0">
              <a:lnSpc>
                <a:spcPct val="100000"/>
              </a:lnSpc>
              <a:spcBef>
                <a:spcPts val="1000"/>
              </a:spcBef>
              <a:spcAft>
                <a:spcPts val="0"/>
              </a:spcAft>
              <a:buSzPts val="1800"/>
              <a:buChar char="◆"/>
            </a:pPr>
            <a:r>
              <a:rPr lang="en" sz="1800"/>
              <a:t>The stack pointer is decremented first, then the information is placed on the stack.</a:t>
            </a:r>
            <a:endParaRPr sz="1800"/>
          </a:p>
          <a:p>
            <a:pPr marL="0" lvl="0" indent="0" algn="just" rtl="0">
              <a:lnSpc>
                <a:spcPct val="100000"/>
              </a:lnSpc>
              <a:spcBef>
                <a:spcPts val="1000"/>
              </a:spcBef>
              <a:spcAft>
                <a:spcPts val="0"/>
              </a:spcAft>
              <a:buNone/>
            </a:pPr>
            <a:endParaRPr sz="1800"/>
          </a:p>
          <a:p>
            <a:pPr marL="457200" lvl="0" indent="-342900" algn="just" rtl="0">
              <a:lnSpc>
                <a:spcPct val="100000"/>
              </a:lnSpc>
              <a:spcBef>
                <a:spcPts val="1000"/>
              </a:spcBef>
              <a:spcAft>
                <a:spcPts val="0"/>
              </a:spcAft>
              <a:buSzPts val="1800"/>
              <a:buChar char="➔"/>
            </a:pPr>
            <a:r>
              <a:rPr lang="en"/>
              <a:t>During popping the stack operates in a “use then increment” style.</a:t>
            </a:r>
            <a:endParaRPr/>
          </a:p>
          <a:p>
            <a:pPr marL="914400" lvl="1" indent="-342900" algn="just" rtl="0">
              <a:lnSpc>
                <a:spcPct val="100000"/>
              </a:lnSpc>
              <a:spcBef>
                <a:spcPts val="1000"/>
              </a:spcBef>
              <a:spcAft>
                <a:spcPts val="0"/>
              </a:spcAft>
              <a:buSzPts val="1800"/>
              <a:buChar char="◆"/>
            </a:pPr>
            <a:r>
              <a:rPr lang="en" sz="1800"/>
              <a:t> The information is retrieved from the top of the stack and then the pointer is incremented. </a:t>
            </a:r>
            <a:endParaRPr sz="1800"/>
          </a:p>
          <a:p>
            <a:pPr marL="0" lvl="0" indent="0" algn="just" rtl="0">
              <a:lnSpc>
                <a:spcPct val="100000"/>
              </a:lnSpc>
              <a:spcBef>
                <a:spcPts val="1000"/>
              </a:spcBef>
              <a:spcAft>
                <a:spcPts val="0"/>
              </a:spcAft>
              <a:buNone/>
            </a:pPr>
            <a:endParaRPr sz="1800"/>
          </a:p>
          <a:p>
            <a:pPr marL="457200" lvl="0" indent="-342900" algn="just" rtl="0">
              <a:lnSpc>
                <a:spcPct val="100000"/>
              </a:lnSpc>
              <a:spcBef>
                <a:spcPts val="1000"/>
              </a:spcBef>
              <a:spcAft>
                <a:spcPts val="1000"/>
              </a:spcAft>
              <a:buSzPts val="1800"/>
              <a:buChar char="➔"/>
            </a:pPr>
            <a:r>
              <a:rPr lang="en"/>
              <a:t>The SP pointer always points to “the top of the stack”.</a:t>
            </a:r>
            <a:endParaRPr/>
          </a:p>
        </p:txBody>
      </p:sp>
      <p:sp>
        <p:nvSpPr>
          <p:cNvPr id="279" name="Google Shape;279;p39"/>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9"/>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27</a:t>
            </a:r>
            <a:endParaRPr sz="1700" b="1">
              <a:solidFill>
                <a:schemeClr val="dk1"/>
              </a:solidFill>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40"/>
          <p:cNvSpPr/>
          <p:nvPr/>
        </p:nvSpPr>
        <p:spPr>
          <a:xfrm>
            <a:off x="7289913" y="1687575"/>
            <a:ext cx="400200" cy="400200"/>
          </a:xfrm>
          <a:prstGeom prst="teardrop">
            <a:avLst>
              <a:gd name="adj" fmla="val 100000"/>
            </a:avLst>
          </a:prstGeom>
          <a:solidFill>
            <a:schemeClr val="lt1"/>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0"/>
          <p:cNvSpPr/>
          <p:nvPr/>
        </p:nvSpPr>
        <p:spPr>
          <a:xfrm>
            <a:off x="5998588" y="1687575"/>
            <a:ext cx="400200" cy="400200"/>
          </a:xfrm>
          <a:prstGeom prst="teardrop">
            <a:avLst>
              <a:gd name="adj" fmla="val 100000"/>
            </a:avLst>
          </a:prstGeom>
          <a:solidFill>
            <a:schemeClr val="lt1"/>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0"/>
          <p:cNvSpPr txBox="1">
            <a:spLocks noGrp="1"/>
          </p:cNvSpPr>
          <p:nvPr>
            <p:ph type="title"/>
          </p:nvPr>
        </p:nvSpPr>
        <p:spPr>
          <a:xfrm>
            <a:off x="387900" y="458025"/>
            <a:ext cx="84387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600"/>
              <a:t>PUSH H</a:t>
            </a:r>
            <a:endParaRPr sz="2600"/>
          </a:p>
        </p:txBody>
      </p:sp>
      <p:sp>
        <p:nvSpPr>
          <p:cNvPr id="288" name="Google Shape;288;p40"/>
          <p:cNvSpPr txBox="1">
            <a:spLocks noGrp="1"/>
          </p:cNvSpPr>
          <p:nvPr>
            <p:ph type="body" idx="1"/>
          </p:nvPr>
        </p:nvSpPr>
        <p:spPr>
          <a:xfrm>
            <a:off x="387900" y="1366225"/>
            <a:ext cx="4184100" cy="3535200"/>
          </a:xfrm>
          <a:prstGeom prst="rect">
            <a:avLst/>
          </a:prstGeom>
        </p:spPr>
        <p:txBody>
          <a:bodyPr spcFirstLastPara="1" wrap="square" lIns="91425" tIns="91425" rIns="91425" bIns="91425" anchor="t" anchorCtr="0">
            <a:noAutofit/>
          </a:bodyPr>
          <a:lstStyle/>
          <a:p>
            <a:pPr marL="457200" lvl="0" indent="-336550" algn="just" rtl="0">
              <a:lnSpc>
                <a:spcPct val="100000"/>
              </a:lnSpc>
              <a:spcBef>
                <a:spcPts val="0"/>
              </a:spcBef>
              <a:spcAft>
                <a:spcPts val="0"/>
              </a:spcAft>
              <a:buSzPts val="1700"/>
              <a:buChar char="❏"/>
            </a:pPr>
            <a:r>
              <a:rPr lang="en" sz="1700"/>
              <a:t>The stack pointer is decremented by one to 2098H and the contents of the H register are copied to memory location 2098H.</a:t>
            </a:r>
            <a:endParaRPr sz="1700"/>
          </a:p>
          <a:p>
            <a:pPr marL="457200" lvl="0" indent="-336550" algn="just" rtl="0">
              <a:lnSpc>
                <a:spcPct val="100000"/>
              </a:lnSpc>
              <a:spcBef>
                <a:spcPts val="1000"/>
              </a:spcBef>
              <a:spcAft>
                <a:spcPts val="0"/>
              </a:spcAft>
              <a:buSzPts val="1700"/>
              <a:buChar char="❏"/>
            </a:pPr>
            <a:r>
              <a:rPr lang="en" sz="1700"/>
              <a:t>The stack pointer register is again decremented by one to 2097H and the contents of the L register are copied to memory location 2097H.</a:t>
            </a:r>
            <a:endParaRPr sz="1700"/>
          </a:p>
          <a:p>
            <a:pPr marL="457200" lvl="0" indent="-336550" algn="just" rtl="0">
              <a:lnSpc>
                <a:spcPct val="100000"/>
              </a:lnSpc>
              <a:spcBef>
                <a:spcPts val="1000"/>
              </a:spcBef>
              <a:spcAft>
                <a:spcPts val="0"/>
              </a:spcAft>
              <a:buSzPts val="1700"/>
              <a:buChar char="❏"/>
            </a:pPr>
            <a:r>
              <a:rPr lang="en" sz="1700"/>
              <a:t>The contents of the register pair HL are not destroyed; however HL is made available for delay counter.</a:t>
            </a:r>
            <a:endParaRPr sz="1700"/>
          </a:p>
          <a:p>
            <a:pPr marL="0" lvl="0" indent="0" algn="just" rtl="0">
              <a:lnSpc>
                <a:spcPct val="100000"/>
              </a:lnSpc>
              <a:spcBef>
                <a:spcPts val="1000"/>
              </a:spcBef>
              <a:spcAft>
                <a:spcPts val="0"/>
              </a:spcAft>
              <a:buNone/>
            </a:pPr>
            <a:endParaRPr/>
          </a:p>
          <a:p>
            <a:pPr marL="0" lvl="0" indent="0" algn="just" rtl="0">
              <a:lnSpc>
                <a:spcPct val="100000"/>
              </a:lnSpc>
              <a:spcBef>
                <a:spcPts val="1000"/>
              </a:spcBef>
              <a:spcAft>
                <a:spcPts val="1000"/>
              </a:spcAft>
              <a:buNone/>
            </a:pPr>
            <a:endParaRPr/>
          </a:p>
        </p:txBody>
      </p:sp>
      <p:sp>
        <p:nvSpPr>
          <p:cNvPr id="289" name="Google Shape;289;p40"/>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0"/>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28</a:t>
            </a:r>
            <a:endParaRPr sz="1700" b="1">
              <a:solidFill>
                <a:schemeClr val="dk1"/>
              </a:solidFill>
              <a:latin typeface="Roboto"/>
              <a:ea typeface="Roboto"/>
              <a:cs typeface="Roboto"/>
              <a:sym typeface="Roboto"/>
            </a:endParaRPr>
          </a:p>
        </p:txBody>
      </p:sp>
      <p:graphicFrame>
        <p:nvGraphicFramePr>
          <p:cNvPr id="291" name="Google Shape;291;p40"/>
          <p:cNvGraphicFramePr/>
          <p:nvPr/>
        </p:nvGraphicFramePr>
        <p:xfrm>
          <a:off x="5531675" y="460025"/>
          <a:ext cx="2669550" cy="1981050"/>
        </p:xfrm>
        <a:graphic>
          <a:graphicData uri="http://schemas.openxmlformats.org/drawingml/2006/table">
            <a:tbl>
              <a:tblPr>
                <a:noFill/>
                <a:tableStyleId>{85977633-120D-48A3-9EB2-2C2A8CA630F1}</a:tableStyleId>
              </a:tblPr>
              <a:tblGrid>
                <a:gridCol w="1334775">
                  <a:extLst>
                    <a:ext uri="{9D8B030D-6E8A-4147-A177-3AD203B41FA5}">
                      <a16:colId xmlns:a16="http://schemas.microsoft.com/office/drawing/2014/main" val="20000"/>
                    </a:ext>
                  </a:extLst>
                </a:gridCol>
                <a:gridCol w="1334775">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b="1">
                          <a:solidFill>
                            <a:schemeClr val="dk1"/>
                          </a:solidFill>
                        </a:rPr>
                        <a:t>42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rPr>
                        <a:t>F2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1000">
                <a:tc gridSpan="2">
                  <a:txBody>
                    <a:bodyPr/>
                    <a:lstStyle/>
                    <a:p>
                      <a:pPr marL="0" lvl="0" indent="0" algn="ctr" rtl="0">
                        <a:spcBef>
                          <a:spcPts val="0"/>
                        </a:spcBef>
                        <a:spcAft>
                          <a:spcPts val="0"/>
                        </a:spcAft>
                        <a:buNone/>
                      </a:pPr>
                      <a:r>
                        <a:rPr lang="en" b="1">
                          <a:solidFill>
                            <a:schemeClr val="dk1"/>
                          </a:solidFill>
                        </a:rPr>
                        <a:t>2097</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4"/>
                  </a:ext>
                </a:extLst>
              </a:tr>
            </a:tbl>
          </a:graphicData>
        </a:graphic>
      </p:graphicFrame>
      <p:graphicFrame>
        <p:nvGraphicFramePr>
          <p:cNvPr id="292" name="Google Shape;292;p40"/>
          <p:cNvGraphicFramePr/>
          <p:nvPr/>
        </p:nvGraphicFramePr>
        <p:xfrm>
          <a:off x="6197050" y="2996425"/>
          <a:ext cx="1301000" cy="1981050"/>
        </p:xfrm>
        <a:graphic>
          <a:graphicData uri="http://schemas.openxmlformats.org/drawingml/2006/table">
            <a:tbl>
              <a:tblPr>
                <a:noFill/>
                <a:tableStyleId>{85977633-120D-48A3-9EB2-2C2A8CA630F1}</a:tableStyleId>
              </a:tblPr>
              <a:tblGrid>
                <a:gridCol w="13010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b="1">
                          <a:solidFill>
                            <a:schemeClr val="dk1"/>
                          </a:solidFill>
                        </a:rPr>
                        <a:t>Memory</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b="1">
                          <a:solidFill>
                            <a:schemeClr val="dk1"/>
                          </a:solidFill>
                        </a:rPr>
                        <a:t>F2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b="1">
                          <a:solidFill>
                            <a:schemeClr val="dk1"/>
                          </a:solidFill>
                        </a:rPr>
                        <a:t>42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b="1">
                          <a:solidFill>
                            <a:schemeClr val="dk1"/>
                          </a:solidFill>
                        </a:rPr>
                        <a:t>X</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93" name="Google Shape;293;p40"/>
          <p:cNvSpPr txBox="1"/>
          <p:nvPr/>
        </p:nvSpPr>
        <p:spPr>
          <a:xfrm>
            <a:off x="7562350" y="3788850"/>
            <a:ext cx="1211100" cy="1218900"/>
          </a:xfrm>
          <a:prstGeom prst="rect">
            <a:avLst/>
          </a:prstGeom>
          <a:noFill/>
          <a:ln>
            <a:noFill/>
          </a:ln>
        </p:spPr>
        <p:txBody>
          <a:bodyPr spcFirstLastPara="1" wrap="square" lIns="91425" tIns="91425" rIns="91425" bIns="91425" anchor="t" anchorCtr="0">
            <a:spAutoFit/>
          </a:bodyPr>
          <a:lstStyle/>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2097</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2098</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2099</a:t>
            </a:r>
            <a:endParaRPr b="1">
              <a:solidFill>
                <a:schemeClr val="dk1"/>
              </a:solidFill>
              <a:latin typeface="Roboto"/>
              <a:ea typeface="Roboto"/>
              <a:cs typeface="Roboto"/>
              <a:sym typeface="Roboto"/>
            </a:endParaRPr>
          </a:p>
        </p:txBody>
      </p:sp>
      <p:sp>
        <p:nvSpPr>
          <p:cNvPr id="294" name="Google Shape;294;p40"/>
          <p:cNvSpPr txBox="1"/>
          <p:nvPr/>
        </p:nvSpPr>
        <p:spPr>
          <a:xfrm>
            <a:off x="4950975" y="458025"/>
            <a:ext cx="57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A</a:t>
            </a:r>
            <a:endParaRPr b="1">
              <a:solidFill>
                <a:schemeClr val="dk1"/>
              </a:solidFill>
              <a:latin typeface="Roboto"/>
              <a:ea typeface="Roboto"/>
              <a:cs typeface="Roboto"/>
              <a:sym typeface="Roboto"/>
            </a:endParaRPr>
          </a:p>
        </p:txBody>
      </p:sp>
      <p:sp>
        <p:nvSpPr>
          <p:cNvPr id="295" name="Google Shape;295;p40"/>
          <p:cNvSpPr txBox="1"/>
          <p:nvPr/>
        </p:nvSpPr>
        <p:spPr>
          <a:xfrm>
            <a:off x="4934025" y="854225"/>
            <a:ext cx="57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B</a:t>
            </a:r>
            <a:endParaRPr b="1">
              <a:solidFill>
                <a:schemeClr val="dk1"/>
              </a:solidFill>
              <a:latin typeface="Roboto"/>
              <a:ea typeface="Roboto"/>
              <a:cs typeface="Roboto"/>
              <a:sym typeface="Roboto"/>
            </a:endParaRPr>
          </a:p>
        </p:txBody>
      </p:sp>
      <p:sp>
        <p:nvSpPr>
          <p:cNvPr id="296" name="Google Shape;296;p40"/>
          <p:cNvSpPr txBox="1"/>
          <p:nvPr/>
        </p:nvSpPr>
        <p:spPr>
          <a:xfrm>
            <a:off x="5005725" y="1250450"/>
            <a:ext cx="469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D</a:t>
            </a:r>
            <a:endParaRPr b="1">
              <a:solidFill>
                <a:schemeClr val="dk1"/>
              </a:solidFill>
              <a:latin typeface="Roboto"/>
              <a:ea typeface="Roboto"/>
              <a:cs typeface="Roboto"/>
              <a:sym typeface="Roboto"/>
            </a:endParaRPr>
          </a:p>
        </p:txBody>
      </p:sp>
      <p:sp>
        <p:nvSpPr>
          <p:cNvPr id="297" name="Google Shape;297;p40"/>
          <p:cNvSpPr txBox="1"/>
          <p:nvPr/>
        </p:nvSpPr>
        <p:spPr>
          <a:xfrm>
            <a:off x="4950975" y="2042875"/>
            <a:ext cx="57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SP</a:t>
            </a:r>
            <a:endParaRPr b="1">
              <a:solidFill>
                <a:schemeClr val="dk1"/>
              </a:solidFill>
              <a:latin typeface="Roboto"/>
              <a:ea typeface="Roboto"/>
              <a:cs typeface="Roboto"/>
              <a:sym typeface="Roboto"/>
            </a:endParaRPr>
          </a:p>
        </p:txBody>
      </p:sp>
      <p:sp>
        <p:nvSpPr>
          <p:cNvPr id="298" name="Google Shape;298;p40"/>
          <p:cNvSpPr txBox="1"/>
          <p:nvPr/>
        </p:nvSpPr>
        <p:spPr>
          <a:xfrm>
            <a:off x="5005725" y="1687575"/>
            <a:ext cx="469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H</a:t>
            </a:r>
            <a:endParaRPr b="1">
              <a:solidFill>
                <a:schemeClr val="dk1"/>
              </a:solidFill>
              <a:latin typeface="Roboto"/>
              <a:ea typeface="Roboto"/>
              <a:cs typeface="Roboto"/>
              <a:sym typeface="Roboto"/>
            </a:endParaRPr>
          </a:p>
        </p:txBody>
      </p:sp>
      <p:sp>
        <p:nvSpPr>
          <p:cNvPr id="299" name="Google Shape;299;p40"/>
          <p:cNvSpPr txBox="1"/>
          <p:nvPr/>
        </p:nvSpPr>
        <p:spPr>
          <a:xfrm>
            <a:off x="8237125" y="458025"/>
            <a:ext cx="57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F</a:t>
            </a:r>
            <a:endParaRPr b="1">
              <a:solidFill>
                <a:schemeClr val="dk1"/>
              </a:solidFill>
              <a:latin typeface="Roboto"/>
              <a:ea typeface="Roboto"/>
              <a:cs typeface="Roboto"/>
              <a:sym typeface="Roboto"/>
            </a:endParaRPr>
          </a:p>
        </p:txBody>
      </p:sp>
      <p:sp>
        <p:nvSpPr>
          <p:cNvPr id="300" name="Google Shape;300;p40"/>
          <p:cNvSpPr txBox="1"/>
          <p:nvPr/>
        </p:nvSpPr>
        <p:spPr>
          <a:xfrm>
            <a:off x="8220175" y="854225"/>
            <a:ext cx="57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C</a:t>
            </a:r>
            <a:endParaRPr b="1">
              <a:solidFill>
                <a:schemeClr val="dk1"/>
              </a:solidFill>
              <a:latin typeface="Roboto"/>
              <a:ea typeface="Roboto"/>
              <a:cs typeface="Roboto"/>
              <a:sym typeface="Roboto"/>
            </a:endParaRPr>
          </a:p>
        </p:txBody>
      </p:sp>
      <p:sp>
        <p:nvSpPr>
          <p:cNvPr id="301" name="Google Shape;301;p40"/>
          <p:cNvSpPr txBox="1"/>
          <p:nvPr/>
        </p:nvSpPr>
        <p:spPr>
          <a:xfrm>
            <a:off x="8291875" y="1250450"/>
            <a:ext cx="469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E</a:t>
            </a:r>
            <a:endParaRPr b="1">
              <a:solidFill>
                <a:schemeClr val="dk1"/>
              </a:solidFill>
              <a:latin typeface="Roboto"/>
              <a:ea typeface="Roboto"/>
              <a:cs typeface="Roboto"/>
              <a:sym typeface="Roboto"/>
            </a:endParaRPr>
          </a:p>
        </p:txBody>
      </p:sp>
      <p:sp>
        <p:nvSpPr>
          <p:cNvPr id="302" name="Google Shape;302;p40"/>
          <p:cNvSpPr txBox="1"/>
          <p:nvPr/>
        </p:nvSpPr>
        <p:spPr>
          <a:xfrm>
            <a:off x="8291875" y="1687575"/>
            <a:ext cx="469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L</a:t>
            </a:r>
            <a:endParaRPr b="1">
              <a:solidFill>
                <a:schemeClr val="dk1"/>
              </a:solidFill>
              <a:latin typeface="Roboto"/>
              <a:ea typeface="Roboto"/>
              <a:cs typeface="Roboto"/>
              <a:sym typeface="Roboto"/>
            </a:endParaRPr>
          </a:p>
        </p:txBody>
      </p:sp>
      <p:cxnSp>
        <p:nvCxnSpPr>
          <p:cNvPr id="303" name="Google Shape;303;p40"/>
          <p:cNvCxnSpPr/>
          <p:nvPr/>
        </p:nvCxnSpPr>
        <p:spPr>
          <a:xfrm>
            <a:off x="5005725" y="2966700"/>
            <a:ext cx="1156500" cy="1420800"/>
          </a:xfrm>
          <a:prstGeom prst="straightConnector1">
            <a:avLst/>
          </a:prstGeom>
          <a:noFill/>
          <a:ln w="38100" cap="flat" cmpd="sng">
            <a:solidFill>
              <a:schemeClr val="accent6"/>
            </a:solidFill>
            <a:prstDash val="solid"/>
            <a:round/>
            <a:headEnd type="none" w="med" len="med"/>
            <a:tailEnd type="triangle" w="med" len="med"/>
          </a:ln>
        </p:spPr>
      </p:cxnSp>
      <p:cxnSp>
        <p:nvCxnSpPr>
          <p:cNvPr id="304" name="Google Shape;304;p40"/>
          <p:cNvCxnSpPr>
            <a:endCxn id="305" idx="1"/>
          </p:cNvCxnSpPr>
          <p:nvPr/>
        </p:nvCxnSpPr>
        <p:spPr>
          <a:xfrm rot="10800000" flipH="1">
            <a:off x="5033275" y="1827000"/>
            <a:ext cx="930900" cy="1139700"/>
          </a:xfrm>
          <a:prstGeom prst="straightConnector1">
            <a:avLst/>
          </a:prstGeom>
          <a:noFill/>
          <a:ln w="38100" cap="flat" cmpd="sng">
            <a:solidFill>
              <a:schemeClr val="accent6"/>
            </a:solidFill>
            <a:prstDash val="solid"/>
            <a:round/>
            <a:headEnd type="none" w="med" len="med"/>
            <a:tailEnd type="none" w="med" len="med"/>
          </a:ln>
        </p:spPr>
      </p:cxnSp>
      <p:cxnSp>
        <p:nvCxnSpPr>
          <p:cNvPr id="306" name="Google Shape;306;p40"/>
          <p:cNvCxnSpPr/>
          <p:nvPr/>
        </p:nvCxnSpPr>
        <p:spPr>
          <a:xfrm rot="10800000">
            <a:off x="7779550" y="1846350"/>
            <a:ext cx="789900" cy="1083600"/>
          </a:xfrm>
          <a:prstGeom prst="straightConnector1">
            <a:avLst/>
          </a:prstGeom>
          <a:noFill/>
          <a:ln w="38100" cap="flat" cmpd="sng">
            <a:solidFill>
              <a:schemeClr val="accent6"/>
            </a:solidFill>
            <a:prstDash val="solid"/>
            <a:round/>
            <a:headEnd type="none" w="med" len="med"/>
            <a:tailEnd type="none" w="med" len="med"/>
          </a:ln>
        </p:spPr>
      </p:cxnSp>
      <p:cxnSp>
        <p:nvCxnSpPr>
          <p:cNvPr id="307" name="Google Shape;307;p40"/>
          <p:cNvCxnSpPr/>
          <p:nvPr/>
        </p:nvCxnSpPr>
        <p:spPr>
          <a:xfrm flipH="1">
            <a:off x="7531675" y="2911600"/>
            <a:ext cx="1019400" cy="1065300"/>
          </a:xfrm>
          <a:prstGeom prst="straightConnector1">
            <a:avLst/>
          </a:prstGeom>
          <a:noFill/>
          <a:ln w="38100" cap="flat" cmpd="sng">
            <a:solidFill>
              <a:schemeClr val="accent6"/>
            </a:solidFill>
            <a:prstDash val="solid"/>
            <a:round/>
            <a:headEnd type="none" w="med" len="med"/>
            <a:tailEnd type="triangle" w="med" len="med"/>
          </a:ln>
        </p:spPr>
      </p:cxnSp>
      <p:sp>
        <p:nvSpPr>
          <p:cNvPr id="308" name="Google Shape;308;p40"/>
          <p:cNvSpPr txBox="1"/>
          <p:nvPr/>
        </p:nvSpPr>
        <p:spPr>
          <a:xfrm>
            <a:off x="5382325" y="2442700"/>
            <a:ext cx="3288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Contents of the Stack and the Register</a:t>
            </a:r>
            <a:endParaRPr sz="1200">
              <a:solidFill>
                <a:schemeClr val="dk1"/>
              </a:solidFill>
              <a:latin typeface="Roboto"/>
              <a:ea typeface="Roboto"/>
              <a:cs typeface="Roboto"/>
              <a:sym typeface="Roboto"/>
            </a:endParaRPr>
          </a:p>
          <a:p>
            <a:pPr marL="0" lvl="0" indent="0" algn="l" rtl="0">
              <a:spcBef>
                <a:spcPts val="0"/>
              </a:spcBef>
              <a:spcAft>
                <a:spcPts val="0"/>
              </a:spcAft>
              <a:buNone/>
            </a:pPr>
            <a:r>
              <a:rPr lang="en" sz="1200">
                <a:solidFill>
                  <a:schemeClr val="dk1"/>
                </a:solidFill>
                <a:latin typeface="Roboto"/>
                <a:ea typeface="Roboto"/>
                <a:cs typeface="Roboto"/>
                <a:sym typeface="Roboto"/>
              </a:rPr>
              <a:t>	           after PUSH instruction</a:t>
            </a:r>
            <a:endParaRPr sz="1200">
              <a:solidFill>
                <a:schemeClr val="dk1"/>
              </a:solidFill>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1"/>
          <p:cNvSpPr/>
          <p:nvPr/>
        </p:nvSpPr>
        <p:spPr>
          <a:xfrm>
            <a:off x="7289913" y="1687575"/>
            <a:ext cx="400200" cy="400200"/>
          </a:xfrm>
          <a:prstGeom prst="teardrop">
            <a:avLst>
              <a:gd name="adj" fmla="val 100000"/>
            </a:avLst>
          </a:prstGeom>
          <a:solidFill>
            <a:schemeClr val="lt1"/>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1"/>
          <p:cNvSpPr/>
          <p:nvPr/>
        </p:nvSpPr>
        <p:spPr>
          <a:xfrm>
            <a:off x="5998588" y="1687575"/>
            <a:ext cx="400200" cy="400200"/>
          </a:xfrm>
          <a:prstGeom prst="teardrop">
            <a:avLst>
              <a:gd name="adj" fmla="val 100000"/>
            </a:avLst>
          </a:prstGeom>
          <a:solidFill>
            <a:schemeClr val="lt1"/>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1"/>
          <p:cNvSpPr txBox="1">
            <a:spLocks noGrp="1"/>
          </p:cNvSpPr>
          <p:nvPr>
            <p:ph type="title"/>
          </p:nvPr>
        </p:nvSpPr>
        <p:spPr>
          <a:xfrm>
            <a:off x="387900" y="458025"/>
            <a:ext cx="84387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600"/>
              <a:t>POP H</a:t>
            </a:r>
            <a:endParaRPr sz="2600"/>
          </a:p>
        </p:txBody>
      </p:sp>
      <p:sp>
        <p:nvSpPr>
          <p:cNvPr id="316" name="Google Shape;316;p41"/>
          <p:cNvSpPr txBox="1">
            <a:spLocks noGrp="1"/>
          </p:cNvSpPr>
          <p:nvPr>
            <p:ph type="body" idx="1"/>
          </p:nvPr>
        </p:nvSpPr>
        <p:spPr>
          <a:xfrm>
            <a:off x="213375" y="1329500"/>
            <a:ext cx="4358700" cy="3535200"/>
          </a:xfrm>
          <a:prstGeom prst="rect">
            <a:avLst/>
          </a:prstGeom>
        </p:spPr>
        <p:txBody>
          <a:bodyPr spcFirstLastPara="1" wrap="square" lIns="91425" tIns="91425" rIns="91425" bIns="91425" anchor="t" anchorCtr="0">
            <a:noAutofit/>
          </a:bodyPr>
          <a:lstStyle/>
          <a:p>
            <a:pPr marL="457200" lvl="0" indent="-330200" algn="just" rtl="0">
              <a:lnSpc>
                <a:spcPct val="100000"/>
              </a:lnSpc>
              <a:spcBef>
                <a:spcPts val="0"/>
              </a:spcBef>
              <a:spcAft>
                <a:spcPts val="0"/>
              </a:spcAft>
              <a:buSzPts val="1600"/>
              <a:buChar char="❏"/>
            </a:pPr>
            <a:r>
              <a:rPr lang="en" sz="1600"/>
              <a:t>The contents of the top of the stack location shown by the stack pointer are copied in the L register and the stack pointer register is incremented by one to 2098H.</a:t>
            </a:r>
            <a:endParaRPr sz="1600"/>
          </a:p>
          <a:p>
            <a:pPr marL="457200" lvl="0" indent="-330200" algn="just" rtl="0">
              <a:lnSpc>
                <a:spcPct val="100000"/>
              </a:lnSpc>
              <a:spcBef>
                <a:spcPts val="1000"/>
              </a:spcBef>
              <a:spcAft>
                <a:spcPts val="0"/>
              </a:spcAft>
              <a:buSzPts val="1600"/>
              <a:buChar char="❏"/>
            </a:pPr>
            <a:r>
              <a:rPr lang="en" sz="1600"/>
              <a:t>The contents of the top of the stack (now it is 2098 H) are copied in the H register, and the stack pointer is incremented by one.</a:t>
            </a:r>
            <a:endParaRPr sz="1600"/>
          </a:p>
          <a:p>
            <a:pPr marL="457200" lvl="0" indent="-330200" algn="just" rtl="0">
              <a:lnSpc>
                <a:spcPct val="100000"/>
              </a:lnSpc>
              <a:spcBef>
                <a:spcPts val="1000"/>
              </a:spcBef>
              <a:spcAft>
                <a:spcPts val="0"/>
              </a:spcAft>
              <a:buSzPts val="1600"/>
              <a:buChar char="❏"/>
            </a:pPr>
            <a:r>
              <a:rPr lang="en" sz="1600"/>
              <a:t>The contents of the memory location 2097H and 2098H are not destroyed until some other data bytes are stored in these location.</a:t>
            </a:r>
            <a:endParaRPr sz="1700"/>
          </a:p>
          <a:p>
            <a:pPr marL="0" lvl="0" indent="0" algn="just" rtl="0">
              <a:lnSpc>
                <a:spcPct val="100000"/>
              </a:lnSpc>
              <a:spcBef>
                <a:spcPts val="1000"/>
              </a:spcBef>
              <a:spcAft>
                <a:spcPts val="0"/>
              </a:spcAft>
              <a:buNone/>
            </a:pPr>
            <a:endParaRPr/>
          </a:p>
          <a:p>
            <a:pPr marL="0" lvl="0" indent="0" algn="just" rtl="0">
              <a:lnSpc>
                <a:spcPct val="100000"/>
              </a:lnSpc>
              <a:spcBef>
                <a:spcPts val="1000"/>
              </a:spcBef>
              <a:spcAft>
                <a:spcPts val="1000"/>
              </a:spcAft>
              <a:buNone/>
            </a:pPr>
            <a:endParaRPr/>
          </a:p>
        </p:txBody>
      </p:sp>
      <p:sp>
        <p:nvSpPr>
          <p:cNvPr id="317" name="Google Shape;317;p41"/>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1"/>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29</a:t>
            </a:r>
            <a:endParaRPr sz="1700" b="1">
              <a:solidFill>
                <a:schemeClr val="dk1"/>
              </a:solidFill>
              <a:latin typeface="Roboto"/>
              <a:ea typeface="Roboto"/>
              <a:cs typeface="Roboto"/>
              <a:sym typeface="Roboto"/>
            </a:endParaRPr>
          </a:p>
        </p:txBody>
      </p:sp>
      <p:graphicFrame>
        <p:nvGraphicFramePr>
          <p:cNvPr id="319" name="Google Shape;319;p41"/>
          <p:cNvGraphicFramePr/>
          <p:nvPr/>
        </p:nvGraphicFramePr>
        <p:xfrm>
          <a:off x="5531675" y="460025"/>
          <a:ext cx="2669550" cy="1981050"/>
        </p:xfrm>
        <a:graphic>
          <a:graphicData uri="http://schemas.openxmlformats.org/drawingml/2006/table">
            <a:tbl>
              <a:tblPr>
                <a:noFill/>
                <a:tableStyleId>{85977633-120D-48A3-9EB2-2C2A8CA630F1}</a:tableStyleId>
              </a:tblPr>
              <a:tblGrid>
                <a:gridCol w="1334775">
                  <a:extLst>
                    <a:ext uri="{9D8B030D-6E8A-4147-A177-3AD203B41FA5}">
                      <a16:colId xmlns:a16="http://schemas.microsoft.com/office/drawing/2014/main" val="20000"/>
                    </a:ext>
                  </a:extLst>
                </a:gridCol>
                <a:gridCol w="1334775">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b="1">
                          <a:solidFill>
                            <a:schemeClr val="dk1"/>
                          </a:solidFill>
                        </a:rPr>
                        <a:t>42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rPr>
                        <a:t>F2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1000">
                <a:tc gridSpan="2">
                  <a:txBody>
                    <a:bodyPr/>
                    <a:lstStyle/>
                    <a:p>
                      <a:pPr marL="0" lvl="0" indent="0" algn="ctr" rtl="0">
                        <a:spcBef>
                          <a:spcPts val="0"/>
                        </a:spcBef>
                        <a:spcAft>
                          <a:spcPts val="0"/>
                        </a:spcAft>
                        <a:buNone/>
                      </a:pPr>
                      <a:r>
                        <a:rPr lang="en" b="1">
                          <a:solidFill>
                            <a:schemeClr val="dk1"/>
                          </a:solidFill>
                        </a:rPr>
                        <a:t>2099</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4"/>
                  </a:ext>
                </a:extLst>
              </a:tr>
            </a:tbl>
          </a:graphicData>
        </a:graphic>
      </p:graphicFrame>
      <p:graphicFrame>
        <p:nvGraphicFramePr>
          <p:cNvPr id="320" name="Google Shape;320;p41"/>
          <p:cNvGraphicFramePr/>
          <p:nvPr/>
        </p:nvGraphicFramePr>
        <p:xfrm>
          <a:off x="6197050" y="2996425"/>
          <a:ext cx="1301000" cy="1981050"/>
        </p:xfrm>
        <a:graphic>
          <a:graphicData uri="http://schemas.openxmlformats.org/drawingml/2006/table">
            <a:tbl>
              <a:tblPr>
                <a:noFill/>
                <a:tableStyleId>{85977633-120D-48A3-9EB2-2C2A8CA630F1}</a:tableStyleId>
              </a:tblPr>
              <a:tblGrid>
                <a:gridCol w="13010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r>
                        <a:rPr lang="en" b="1">
                          <a:solidFill>
                            <a:schemeClr val="dk1"/>
                          </a:solidFill>
                        </a:rPr>
                        <a:t>Memory</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b="1">
                          <a:solidFill>
                            <a:schemeClr val="dk1"/>
                          </a:solidFill>
                        </a:rPr>
                        <a:t>F2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b="1">
                          <a:solidFill>
                            <a:schemeClr val="dk1"/>
                          </a:solidFill>
                        </a:rPr>
                        <a:t>42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b="1">
                          <a:solidFill>
                            <a:schemeClr val="dk1"/>
                          </a:solidFill>
                        </a:rPr>
                        <a:t>X</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21" name="Google Shape;321;p41"/>
          <p:cNvSpPr txBox="1"/>
          <p:nvPr/>
        </p:nvSpPr>
        <p:spPr>
          <a:xfrm>
            <a:off x="7562350" y="3788850"/>
            <a:ext cx="1211100" cy="1218900"/>
          </a:xfrm>
          <a:prstGeom prst="rect">
            <a:avLst/>
          </a:prstGeom>
          <a:noFill/>
          <a:ln>
            <a:noFill/>
          </a:ln>
        </p:spPr>
        <p:txBody>
          <a:bodyPr spcFirstLastPara="1" wrap="square" lIns="91425" tIns="91425" rIns="91425" bIns="91425" anchor="t" anchorCtr="0">
            <a:spAutoFit/>
          </a:bodyPr>
          <a:lstStyle/>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2097</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2098</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2099</a:t>
            </a:r>
            <a:endParaRPr b="1">
              <a:solidFill>
                <a:schemeClr val="dk1"/>
              </a:solidFill>
              <a:latin typeface="Roboto"/>
              <a:ea typeface="Roboto"/>
              <a:cs typeface="Roboto"/>
              <a:sym typeface="Roboto"/>
            </a:endParaRPr>
          </a:p>
        </p:txBody>
      </p:sp>
      <p:sp>
        <p:nvSpPr>
          <p:cNvPr id="322" name="Google Shape;322;p41"/>
          <p:cNvSpPr txBox="1"/>
          <p:nvPr/>
        </p:nvSpPr>
        <p:spPr>
          <a:xfrm>
            <a:off x="4950975" y="458025"/>
            <a:ext cx="57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A</a:t>
            </a:r>
            <a:endParaRPr b="1">
              <a:solidFill>
                <a:schemeClr val="dk1"/>
              </a:solidFill>
              <a:latin typeface="Roboto"/>
              <a:ea typeface="Roboto"/>
              <a:cs typeface="Roboto"/>
              <a:sym typeface="Roboto"/>
            </a:endParaRPr>
          </a:p>
        </p:txBody>
      </p:sp>
      <p:sp>
        <p:nvSpPr>
          <p:cNvPr id="323" name="Google Shape;323;p41"/>
          <p:cNvSpPr txBox="1"/>
          <p:nvPr/>
        </p:nvSpPr>
        <p:spPr>
          <a:xfrm>
            <a:off x="4934025" y="854225"/>
            <a:ext cx="57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B</a:t>
            </a:r>
            <a:endParaRPr b="1">
              <a:solidFill>
                <a:schemeClr val="dk1"/>
              </a:solidFill>
              <a:latin typeface="Roboto"/>
              <a:ea typeface="Roboto"/>
              <a:cs typeface="Roboto"/>
              <a:sym typeface="Roboto"/>
            </a:endParaRPr>
          </a:p>
        </p:txBody>
      </p:sp>
      <p:sp>
        <p:nvSpPr>
          <p:cNvPr id="324" name="Google Shape;324;p41"/>
          <p:cNvSpPr txBox="1"/>
          <p:nvPr/>
        </p:nvSpPr>
        <p:spPr>
          <a:xfrm>
            <a:off x="5005725" y="1250450"/>
            <a:ext cx="469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D</a:t>
            </a:r>
            <a:endParaRPr b="1">
              <a:solidFill>
                <a:schemeClr val="dk1"/>
              </a:solidFill>
              <a:latin typeface="Roboto"/>
              <a:ea typeface="Roboto"/>
              <a:cs typeface="Roboto"/>
              <a:sym typeface="Roboto"/>
            </a:endParaRPr>
          </a:p>
        </p:txBody>
      </p:sp>
      <p:sp>
        <p:nvSpPr>
          <p:cNvPr id="325" name="Google Shape;325;p41"/>
          <p:cNvSpPr txBox="1"/>
          <p:nvPr/>
        </p:nvSpPr>
        <p:spPr>
          <a:xfrm>
            <a:off x="4950975" y="2042875"/>
            <a:ext cx="57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SP</a:t>
            </a:r>
            <a:endParaRPr b="1">
              <a:solidFill>
                <a:schemeClr val="dk1"/>
              </a:solidFill>
              <a:latin typeface="Roboto"/>
              <a:ea typeface="Roboto"/>
              <a:cs typeface="Roboto"/>
              <a:sym typeface="Roboto"/>
            </a:endParaRPr>
          </a:p>
        </p:txBody>
      </p:sp>
      <p:sp>
        <p:nvSpPr>
          <p:cNvPr id="326" name="Google Shape;326;p41"/>
          <p:cNvSpPr txBox="1"/>
          <p:nvPr/>
        </p:nvSpPr>
        <p:spPr>
          <a:xfrm>
            <a:off x="5005725" y="1687575"/>
            <a:ext cx="469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H</a:t>
            </a:r>
            <a:endParaRPr b="1">
              <a:solidFill>
                <a:schemeClr val="dk1"/>
              </a:solidFill>
              <a:latin typeface="Roboto"/>
              <a:ea typeface="Roboto"/>
              <a:cs typeface="Roboto"/>
              <a:sym typeface="Roboto"/>
            </a:endParaRPr>
          </a:p>
        </p:txBody>
      </p:sp>
      <p:sp>
        <p:nvSpPr>
          <p:cNvPr id="327" name="Google Shape;327;p41"/>
          <p:cNvSpPr txBox="1"/>
          <p:nvPr/>
        </p:nvSpPr>
        <p:spPr>
          <a:xfrm>
            <a:off x="8237125" y="458025"/>
            <a:ext cx="57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F</a:t>
            </a:r>
            <a:endParaRPr b="1">
              <a:solidFill>
                <a:schemeClr val="dk1"/>
              </a:solidFill>
              <a:latin typeface="Roboto"/>
              <a:ea typeface="Roboto"/>
              <a:cs typeface="Roboto"/>
              <a:sym typeface="Roboto"/>
            </a:endParaRPr>
          </a:p>
        </p:txBody>
      </p:sp>
      <p:sp>
        <p:nvSpPr>
          <p:cNvPr id="328" name="Google Shape;328;p41"/>
          <p:cNvSpPr txBox="1"/>
          <p:nvPr/>
        </p:nvSpPr>
        <p:spPr>
          <a:xfrm>
            <a:off x="8220175" y="854225"/>
            <a:ext cx="5787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C</a:t>
            </a:r>
            <a:endParaRPr b="1">
              <a:solidFill>
                <a:schemeClr val="dk1"/>
              </a:solidFill>
              <a:latin typeface="Roboto"/>
              <a:ea typeface="Roboto"/>
              <a:cs typeface="Roboto"/>
              <a:sym typeface="Roboto"/>
            </a:endParaRPr>
          </a:p>
        </p:txBody>
      </p:sp>
      <p:sp>
        <p:nvSpPr>
          <p:cNvPr id="329" name="Google Shape;329;p41"/>
          <p:cNvSpPr txBox="1"/>
          <p:nvPr/>
        </p:nvSpPr>
        <p:spPr>
          <a:xfrm>
            <a:off x="8291875" y="1250450"/>
            <a:ext cx="469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E</a:t>
            </a:r>
            <a:endParaRPr b="1">
              <a:solidFill>
                <a:schemeClr val="dk1"/>
              </a:solidFill>
              <a:latin typeface="Roboto"/>
              <a:ea typeface="Roboto"/>
              <a:cs typeface="Roboto"/>
              <a:sym typeface="Roboto"/>
            </a:endParaRPr>
          </a:p>
        </p:txBody>
      </p:sp>
      <p:sp>
        <p:nvSpPr>
          <p:cNvPr id="330" name="Google Shape;330;p41"/>
          <p:cNvSpPr txBox="1"/>
          <p:nvPr/>
        </p:nvSpPr>
        <p:spPr>
          <a:xfrm>
            <a:off x="8291875" y="1687575"/>
            <a:ext cx="469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L</a:t>
            </a:r>
            <a:endParaRPr b="1">
              <a:solidFill>
                <a:schemeClr val="dk1"/>
              </a:solidFill>
              <a:latin typeface="Roboto"/>
              <a:ea typeface="Roboto"/>
              <a:cs typeface="Roboto"/>
              <a:sym typeface="Roboto"/>
            </a:endParaRPr>
          </a:p>
        </p:txBody>
      </p:sp>
      <p:cxnSp>
        <p:nvCxnSpPr>
          <p:cNvPr id="331" name="Google Shape;331;p41"/>
          <p:cNvCxnSpPr>
            <a:endCxn id="313" idx="0"/>
          </p:cNvCxnSpPr>
          <p:nvPr/>
        </p:nvCxnSpPr>
        <p:spPr>
          <a:xfrm rot="10800000">
            <a:off x="7690113" y="1887675"/>
            <a:ext cx="796800" cy="1027500"/>
          </a:xfrm>
          <a:prstGeom prst="straightConnector1">
            <a:avLst/>
          </a:prstGeom>
          <a:noFill/>
          <a:ln w="38100" cap="flat" cmpd="sng">
            <a:solidFill>
              <a:schemeClr val="accent6"/>
            </a:solidFill>
            <a:prstDash val="solid"/>
            <a:round/>
            <a:headEnd type="none" w="med" len="med"/>
            <a:tailEnd type="triangle" w="med" len="med"/>
          </a:ln>
        </p:spPr>
      </p:cxnSp>
      <p:cxnSp>
        <p:nvCxnSpPr>
          <p:cNvPr id="332" name="Google Shape;332;p41"/>
          <p:cNvCxnSpPr/>
          <p:nvPr/>
        </p:nvCxnSpPr>
        <p:spPr>
          <a:xfrm rot="10800000" flipH="1">
            <a:off x="7532875" y="2892425"/>
            <a:ext cx="930900" cy="1139700"/>
          </a:xfrm>
          <a:prstGeom prst="straightConnector1">
            <a:avLst/>
          </a:prstGeom>
          <a:noFill/>
          <a:ln w="38100" cap="flat" cmpd="sng">
            <a:solidFill>
              <a:schemeClr val="accent6"/>
            </a:solidFill>
            <a:prstDash val="solid"/>
            <a:round/>
            <a:headEnd type="none" w="med" len="med"/>
            <a:tailEnd type="none" w="med" len="med"/>
          </a:ln>
        </p:spPr>
      </p:cxnSp>
      <p:cxnSp>
        <p:nvCxnSpPr>
          <p:cNvPr id="333" name="Google Shape;333;p41"/>
          <p:cNvCxnSpPr/>
          <p:nvPr/>
        </p:nvCxnSpPr>
        <p:spPr>
          <a:xfrm rot="10800000">
            <a:off x="4950975" y="2795850"/>
            <a:ext cx="1276800" cy="1620000"/>
          </a:xfrm>
          <a:prstGeom prst="straightConnector1">
            <a:avLst/>
          </a:prstGeom>
          <a:noFill/>
          <a:ln w="38100" cap="flat" cmpd="sng">
            <a:solidFill>
              <a:schemeClr val="accent6"/>
            </a:solidFill>
            <a:prstDash val="solid"/>
            <a:round/>
            <a:headEnd type="none" w="med" len="med"/>
            <a:tailEnd type="none" w="med" len="med"/>
          </a:ln>
        </p:spPr>
      </p:cxnSp>
      <p:cxnSp>
        <p:nvCxnSpPr>
          <p:cNvPr id="334" name="Google Shape;334;p41"/>
          <p:cNvCxnSpPr>
            <a:endCxn id="314" idx="4"/>
          </p:cNvCxnSpPr>
          <p:nvPr/>
        </p:nvCxnSpPr>
        <p:spPr>
          <a:xfrm rot="10800000" flipH="1">
            <a:off x="4932388" y="1887675"/>
            <a:ext cx="1066200" cy="908100"/>
          </a:xfrm>
          <a:prstGeom prst="straightConnector1">
            <a:avLst/>
          </a:prstGeom>
          <a:noFill/>
          <a:ln w="38100" cap="flat" cmpd="sng">
            <a:solidFill>
              <a:schemeClr val="accent6"/>
            </a:solidFill>
            <a:prstDash val="solid"/>
            <a:round/>
            <a:headEnd type="none" w="med" len="med"/>
            <a:tailEnd type="triangle" w="med" len="med"/>
          </a:ln>
        </p:spPr>
      </p:cxnSp>
      <p:sp>
        <p:nvSpPr>
          <p:cNvPr id="335" name="Google Shape;335;p41"/>
          <p:cNvSpPr txBox="1"/>
          <p:nvPr/>
        </p:nvSpPr>
        <p:spPr>
          <a:xfrm>
            <a:off x="5382325" y="2442700"/>
            <a:ext cx="32883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Contents of the Stack and the Register</a:t>
            </a:r>
            <a:endParaRPr sz="1200">
              <a:solidFill>
                <a:schemeClr val="dk1"/>
              </a:solidFill>
              <a:latin typeface="Roboto"/>
              <a:ea typeface="Roboto"/>
              <a:cs typeface="Roboto"/>
              <a:sym typeface="Roboto"/>
            </a:endParaRPr>
          </a:p>
          <a:p>
            <a:pPr marL="0" lvl="0" indent="0" algn="l" rtl="0">
              <a:spcBef>
                <a:spcPts val="0"/>
              </a:spcBef>
              <a:spcAft>
                <a:spcPts val="0"/>
              </a:spcAft>
              <a:buNone/>
            </a:pPr>
            <a:r>
              <a:rPr lang="en" sz="1200">
                <a:solidFill>
                  <a:schemeClr val="dk1"/>
                </a:solidFill>
                <a:latin typeface="Roboto"/>
                <a:ea typeface="Roboto"/>
                <a:cs typeface="Roboto"/>
                <a:sym typeface="Roboto"/>
              </a:rPr>
              <a:t>	           after POP instruction</a:t>
            </a:r>
            <a:endParaRPr sz="1200">
              <a:solidFill>
                <a:schemeClr val="dk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5"/>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900"/>
              <a:t>Memory Interfacing in 8085</a:t>
            </a:r>
            <a:endParaRPr sz="4900"/>
          </a:p>
        </p:txBody>
      </p:sp>
      <p:sp>
        <p:nvSpPr>
          <p:cNvPr id="78" name="Google Shape;78;p15"/>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03</a:t>
            </a:r>
            <a:endParaRPr sz="1700" b="1">
              <a:solidFill>
                <a:schemeClr val="dk1"/>
              </a:solidFill>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2"/>
          <p:cNvSpPr/>
          <p:nvPr/>
        </p:nvSpPr>
        <p:spPr>
          <a:xfrm>
            <a:off x="7289913" y="1687575"/>
            <a:ext cx="400200" cy="400200"/>
          </a:xfrm>
          <a:prstGeom prst="teardrop">
            <a:avLst>
              <a:gd name="adj" fmla="val 100000"/>
            </a:avLst>
          </a:prstGeom>
          <a:solidFill>
            <a:schemeClr val="lt1"/>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2"/>
          <p:cNvSpPr/>
          <p:nvPr/>
        </p:nvSpPr>
        <p:spPr>
          <a:xfrm>
            <a:off x="5998588" y="1687575"/>
            <a:ext cx="400200" cy="400200"/>
          </a:xfrm>
          <a:prstGeom prst="teardrop">
            <a:avLst>
              <a:gd name="adj" fmla="val 100000"/>
            </a:avLst>
          </a:prstGeom>
          <a:solidFill>
            <a:schemeClr val="lt1"/>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2"/>
          <p:cNvSpPr txBox="1">
            <a:spLocks noGrp="1"/>
          </p:cNvSpPr>
          <p:nvPr>
            <p:ph type="title"/>
          </p:nvPr>
        </p:nvSpPr>
        <p:spPr>
          <a:xfrm>
            <a:off x="387900" y="458025"/>
            <a:ext cx="84387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600"/>
              <a:t>PUSH PSW register pair</a:t>
            </a:r>
            <a:endParaRPr sz="2600"/>
          </a:p>
        </p:txBody>
      </p:sp>
      <p:sp>
        <p:nvSpPr>
          <p:cNvPr id="343" name="Google Shape;343;p42"/>
          <p:cNvSpPr txBox="1">
            <a:spLocks noGrp="1"/>
          </p:cNvSpPr>
          <p:nvPr>
            <p:ph type="body" idx="1"/>
          </p:nvPr>
        </p:nvSpPr>
        <p:spPr>
          <a:xfrm>
            <a:off x="387900" y="1366225"/>
            <a:ext cx="4184100" cy="3535200"/>
          </a:xfrm>
          <a:prstGeom prst="rect">
            <a:avLst/>
          </a:prstGeom>
        </p:spPr>
        <p:txBody>
          <a:bodyPr spcFirstLastPara="1" wrap="square" lIns="91425" tIns="91425" rIns="91425" bIns="91425" anchor="t" anchorCtr="0">
            <a:noAutofit/>
          </a:bodyPr>
          <a:lstStyle/>
          <a:p>
            <a:pPr marL="457200" lvl="0" indent="-336550" algn="just" rtl="0">
              <a:lnSpc>
                <a:spcPct val="100000"/>
              </a:lnSpc>
              <a:spcBef>
                <a:spcPts val="0"/>
              </a:spcBef>
              <a:spcAft>
                <a:spcPts val="0"/>
              </a:spcAft>
              <a:buSzPts val="1700"/>
              <a:buChar char="❏"/>
            </a:pPr>
            <a:r>
              <a:rPr lang="en" sz="1700"/>
              <a:t>PUSH PSW (1 byte instruction)</a:t>
            </a:r>
            <a:endParaRPr sz="1700"/>
          </a:p>
          <a:p>
            <a:pPr marL="457200" lvl="0" indent="-336550" algn="just" rtl="0">
              <a:lnSpc>
                <a:spcPct val="100000"/>
              </a:lnSpc>
              <a:spcBef>
                <a:spcPts val="1000"/>
              </a:spcBef>
              <a:spcAft>
                <a:spcPts val="0"/>
              </a:spcAft>
              <a:buSzPts val="1700"/>
              <a:buChar char="❏"/>
            </a:pPr>
            <a:r>
              <a:rPr lang="en" sz="1700"/>
              <a:t>Decrement SP</a:t>
            </a:r>
            <a:endParaRPr sz="1700"/>
          </a:p>
          <a:p>
            <a:pPr marL="457200" lvl="0" indent="-336550" algn="just" rtl="0">
              <a:lnSpc>
                <a:spcPct val="100000"/>
              </a:lnSpc>
              <a:spcBef>
                <a:spcPts val="1000"/>
              </a:spcBef>
              <a:spcAft>
                <a:spcPts val="0"/>
              </a:spcAft>
              <a:buSzPts val="1700"/>
              <a:buChar char="❏"/>
            </a:pPr>
            <a:r>
              <a:rPr lang="en" sz="1700"/>
              <a:t>Copy the contents of register A to the memory location pointed to by SP.</a:t>
            </a:r>
            <a:endParaRPr sz="1700"/>
          </a:p>
          <a:p>
            <a:pPr marL="457200" lvl="0" indent="-336550" algn="just" rtl="0">
              <a:lnSpc>
                <a:spcPct val="100000"/>
              </a:lnSpc>
              <a:spcBef>
                <a:spcPts val="1000"/>
              </a:spcBef>
              <a:spcAft>
                <a:spcPts val="0"/>
              </a:spcAft>
              <a:buSzPts val="1700"/>
              <a:buChar char="❏"/>
            </a:pPr>
            <a:r>
              <a:rPr lang="en" sz="1700"/>
              <a:t>Decrement SP.</a:t>
            </a:r>
            <a:endParaRPr sz="1700"/>
          </a:p>
          <a:p>
            <a:pPr marL="457200" lvl="0" indent="-336550" algn="just" rtl="0">
              <a:lnSpc>
                <a:spcPct val="100000"/>
              </a:lnSpc>
              <a:spcBef>
                <a:spcPts val="1000"/>
              </a:spcBef>
              <a:spcAft>
                <a:spcPts val="0"/>
              </a:spcAft>
              <a:buSzPts val="1700"/>
              <a:buChar char="❏"/>
            </a:pPr>
            <a:r>
              <a:rPr lang="en" sz="1700"/>
              <a:t>Copy the contents of Flag register to the memory location pointed to by the SP.</a:t>
            </a:r>
            <a:endParaRPr sz="1700"/>
          </a:p>
          <a:p>
            <a:pPr marL="0" lvl="0" indent="0" algn="just" rtl="0">
              <a:lnSpc>
                <a:spcPct val="100000"/>
              </a:lnSpc>
              <a:spcBef>
                <a:spcPts val="1000"/>
              </a:spcBef>
              <a:spcAft>
                <a:spcPts val="0"/>
              </a:spcAft>
              <a:buNone/>
            </a:pPr>
            <a:endParaRPr/>
          </a:p>
          <a:p>
            <a:pPr marL="0" lvl="0" indent="0" algn="just" rtl="0">
              <a:lnSpc>
                <a:spcPct val="100000"/>
              </a:lnSpc>
              <a:spcBef>
                <a:spcPts val="1000"/>
              </a:spcBef>
              <a:spcAft>
                <a:spcPts val="1000"/>
              </a:spcAft>
              <a:buNone/>
            </a:pPr>
            <a:endParaRPr/>
          </a:p>
        </p:txBody>
      </p:sp>
      <p:sp>
        <p:nvSpPr>
          <p:cNvPr id="344" name="Google Shape;344;p42"/>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2"/>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30</a:t>
            </a:r>
            <a:endParaRPr sz="1700" b="1">
              <a:solidFill>
                <a:schemeClr val="dk1"/>
              </a:solidFill>
              <a:latin typeface="Roboto"/>
              <a:ea typeface="Roboto"/>
              <a:cs typeface="Roboto"/>
              <a:sym typeface="Roboto"/>
            </a:endParaRPr>
          </a:p>
        </p:txBody>
      </p:sp>
      <p:graphicFrame>
        <p:nvGraphicFramePr>
          <p:cNvPr id="346" name="Google Shape;346;p42"/>
          <p:cNvGraphicFramePr/>
          <p:nvPr/>
        </p:nvGraphicFramePr>
        <p:xfrm>
          <a:off x="5512775" y="1661722"/>
          <a:ext cx="2669550" cy="446400"/>
        </p:xfrm>
        <a:graphic>
          <a:graphicData uri="http://schemas.openxmlformats.org/drawingml/2006/table">
            <a:tbl>
              <a:tblPr>
                <a:noFill/>
                <a:tableStyleId>{85977633-120D-48A3-9EB2-2C2A8CA630F1}</a:tableStyleId>
              </a:tblPr>
              <a:tblGrid>
                <a:gridCol w="1334775">
                  <a:extLst>
                    <a:ext uri="{9D8B030D-6E8A-4147-A177-3AD203B41FA5}">
                      <a16:colId xmlns:a16="http://schemas.microsoft.com/office/drawing/2014/main" val="20000"/>
                    </a:ext>
                  </a:extLst>
                </a:gridCol>
                <a:gridCol w="1334775">
                  <a:extLst>
                    <a:ext uri="{9D8B030D-6E8A-4147-A177-3AD203B41FA5}">
                      <a16:colId xmlns:a16="http://schemas.microsoft.com/office/drawing/2014/main" val="20001"/>
                    </a:ext>
                  </a:extLst>
                </a:gridCol>
              </a:tblGrid>
              <a:tr h="446400">
                <a:tc>
                  <a:txBody>
                    <a:bodyPr/>
                    <a:lstStyle/>
                    <a:p>
                      <a:pPr marL="0" lvl="0" indent="0" algn="ctr" rtl="0">
                        <a:spcBef>
                          <a:spcPts val="0"/>
                        </a:spcBef>
                        <a:spcAft>
                          <a:spcPts val="0"/>
                        </a:spcAft>
                        <a:buNone/>
                      </a:pPr>
                      <a:r>
                        <a:rPr lang="en" b="1">
                          <a:solidFill>
                            <a:schemeClr val="dk1"/>
                          </a:solidFill>
                        </a:rPr>
                        <a:t>12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rPr>
                        <a:t>80</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47" name="Google Shape;347;p42"/>
          <p:cNvGraphicFramePr/>
          <p:nvPr/>
        </p:nvGraphicFramePr>
        <p:xfrm>
          <a:off x="6197050" y="2996425"/>
          <a:ext cx="1301000" cy="1981050"/>
        </p:xfrm>
        <a:graphic>
          <a:graphicData uri="http://schemas.openxmlformats.org/drawingml/2006/table">
            <a:tbl>
              <a:tblPr>
                <a:noFill/>
                <a:tableStyleId>{85977633-120D-48A3-9EB2-2C2A8CA630F1}</a:tableStyleId>
              </a:tblPr>
              <a:tblGrid>
                <a:gridCol w="13010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b="1">
                          <a:solidFill>
                            <a:schemeClr val="dk1"/>
                          </a:solidFill>
                        </a:rPr>
                        <a:t>80</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b="1">
                          <a:solidFill>
                            <a:schemeClr val="dk1"/>
                          </a:solidFill>
                        </a:rPr>
                        <a:t>12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48" name="Google Shape;348;p42"/>
          <p:cNvSpPr txBox="1"/>
          <p:nvPr/>
        </p:nvSpPr>
        <p:spPr>
          <a:xfrm>
            <a:off x="5005725" y="1687575"/>
            <a:ext cx="469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A</a:t>
            </a:r>
            <a:endParaRPr b="1">
              <a:solidFill>
                <a:schemeClr val="dk1"/>
              </a:solidFill>
              <a:latin typeface="Roboto"/>
              <a:ea typeface="Roboto"/>
              <a:cs typeface="Roboto"/>
              <a:sym typeface="Roboto"/>
            </a:endParaRPr>
          </a:p>
        </p:txBody>
      </p:sp>
      <p:sp>
        <p:nvSpPr>
          <p:cNvPr id="349" name="Google Shape;349;p42"/>
          <p:cNvSpPr txBox="1"/>
          <p:nvPr/>
        </p:nvSpPr>
        <p:spPr>
          <a:xfrm>
            <a:off x="8291875" y="1687575"/>
            <a:ext cx="852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Flag</a:t>
            </a:r>
            <a:endParaRPr b="1">
              <a:solidFill>
                <a:schemeClr val="dk1"/>
              </a:solidFill>
              <a:latin typeface="Roboto"/>
              <a:ea typeface="Roboto"/>
              <a:cs typeface="Roboto"/>
              <a:sym typeface="Roboto"/>
            </a:endParaRPr>
          </a:p>
        </p:txBody>
      </p:sp>
      <p:cxnSp>
        <p:nvCxnSpPr>
          <p:cNvPr id="350" name="Google Shape;350;p42"/>
          <p:cNvCxnSpPr/>
          <p:nvPr/>
        </p:nvCxnSpPr>
        <p:spPr>
          <a:xfrm>
            <a:off x="5005725" y="2966700"/>
            <a:ext cx="1156500" cy="1420800"/>
          </a:xfrm>
          <a:prstGeom prst="straightConnector1">
            <a:avLst/>
          </a:prstGeom>
          <a:noFill/>
          <a:ln w="38100" cap="flat" cmpd="sng">
            <a:solidFill>
              <a:schemeClr val="accent6"/>
            </a:solidFill>
            <a:prstDash val="solid"/>
            <a:round/>
            <a:headEnd type="none" w="med" len="med"/>
            <a:tailEnd type="triangle" w="med" len="med"/>
          </a:ln>
        </p:spPr>
      </p:cxnSp>
      <p:cxnSp>
        <p:nvCxnSpPr>
          <p:cNvPr id="351" name="Google Shape;351;p42"/>
          <p:cNvCxnSpPr>
            <a:endCxn id="352" idx="1"/>
          </p:cNvCxnSpPr>
          <p:nvPr/>
        </p:nvCxnSpPr>
        <p:spPr>
          <a:xfrm rot="10800000" flipH="1">
            <a:off x="5033275" y="1827000"/>
            <a:ext cx="930900" cy="1139700"/>
          </a:xfrm>
          <a:prstGeom prst="straightConnector1">
            <a:avLst/>
          </a:prstGeom>
          <a:noFill/>
          <a:ln w="38100" cap="flat" cmpd="sng">
            <a:solidFill>
              <a:schemeClr val="accent6"/>
            </a:solidFill>
            <a:prstDash val="solid"/>
            <a:round/>
            <a:headEnd type="none" w="med" len="med"/>
            <a:tailEnd type="none" w="med" len="med"/>
          </a:ln>
        </p:spPr>
      </p:cxnSp>
      <p:cxnSp>
        <p:nvCxnSpPr>
          <p:cNvPr id="353" name="Google Shape;353;p42"/>
          <p:cNvCxnSpPr/>
          <p:nvPr/>
        </p:nvCxnSpPr>
        <p:spPr>
          <a:xfrm rot="10800000">
            <a:off x="7779550" y="1846350"/>
            <a:ext cx="789900" cy="1083600"/>
          </a:xfrm>
          <a:prstGeom prst="straightConnector1">
            <a:avLst/>
          </a:prstGeom>
          <a:noFill/>
          <a:ln w="38100" cap="flat" cmpd="sng">
            <a:solidFill>
              <a:schemeClr val="accent6"/>
            </a:solidFill>
            <a:prstDash val="solid"/>
            <a:round/>
            <a:headEnd type="none" w="med" len="med"/>
            <a:tailEnd type="none" w="med" len="med"/>
          </a:ln>
        </p:spPr>
      </p:cxnSp>
      <p:cxnSp>
        <p:nvCxnSpPr>
          <p:cNvPr id="354" name="Google Shape;354;p42"/>
          <p:cNvCxnSpPr/>
          <p:nvPr/>
        </p:nvCxnSpPr>
        <p:spPr>
          <a:xfrm flipH="1">
            <a:off x="7531675" y="2911600"/>
            <a:ext cx="1019400" cy="1065300"/>
          </a:xfrm>
          <a:prstGeom prst="straightConnector1">
            <a:avLst/>
          </a:prstGeom>
          <a:noFill/>
          <a:ln w="38100" cap="flat" cmpd="sng">
            <a:solidFill>
              <a:schemeClr val="accent6"/>
            </a:solidFill>
            <a:prstDash val="solid"/>
            <a:round/>
            <a:headEnd type="none" w="med" len="med"/>
            <a:tailEnd type="triangle" w="med" len="med"/>
          </a:ln>
        </p:spPr>
      </p:cxnSp>
      <p:sp>
        <p:nvSpPr>
          <p:cNvPr id="355" name="Google Shape;355;p42"/>
          <p:cNvSpPr txBox="1"/>
          <p:nvPr/>
        </p:nvSpPr>
        <p:spPr>
          <a:xfrm>
            <a:off x="7532875" y="2983450"/>
            <a:ext cx="1211100" cy="2007000"/>
          </a:xfrm>
          <a:prstGeom prst="rect">
            <a:avLst/>
          </a:prstGeom>
          <a:noFill/>
          <a:ln>
            <a:noFill/>
          </a:ln>
        </p:spPr>
        <p:txBody>
          <a:bodyPr spcFirstLastPara="1" wrap="square" lIns="91425" tIns="91425" rIns="91425" bIns="91425" anchor="t" anchorCtr="0">
            <a:spAutoFit/>
          </a:bodyPr>
          <a:lstStyle/>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FFFB</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FFFC</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FFFD</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FFFE</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FFFF</a:t>
            </a:r>
            <a:endParaRPr sz="1600" b="1">
              <a:solidFill>
                <a:schemeClr val="dk1"/>
              </a:solidFill>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43"/>
          <p:cNvSpPr/>
          <p:nvPr/>
        </p:nvSpPr>
        <p:spPr>
          <a:xfrm>
            <a:off x="7289913" y="1687575"/>
            <a:ext cx="400200" cy="400200"/>
          </a:xfrm>
          <a:prstGeom prst="teardrop">
            <a:avLst>
              <a:gd name="adj" fmla="val 100000"/>
            </a:avLst>
          </a:prstGeom>
          <a:solidFill>
            <a:schemeClr val="lt1"/>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3"/>
          <p:cNvSpPr/>
          <p:nvPr/>
        </p:nvSpPr>
        <p:spPr>
          <a:xfrm>
            <a:off x="5998588" y="1687575"/>
            <a:ext cx="400200" cy="400200"/>
          </a:xfrm>
          <a:prstGeom prst="teardrop">
            <a:avLst>
              <a:gd name="adj" fmla="val 100000"/>
            </a:avLst>
          </a:prstGeom>
          <a:solidFill>
            <a:schemeClr val="lt1"/>
          </a:solid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3"/>
          <p:cNvSpPr txBox="1">
            <a:spLocks noGrp="1"/>
          </p:cNvSpPr>
          <p:nvPr>
            <p:ph type="title"/>
          </p:nvPr>
        </p:nvSpPr>
        <p:spPr>
          <a:xfrm>
            <a:off x="387900" y="458025"/>
            <a:ext cx="84387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600"/>
              <a:t>POP PSW register pair</a:t>
            </a:r>
            <a:endParaRPr sz="2600"/>
          </a:p>
        </p:txBody>
      </p:sp>
      <p:sp>
        <p:nvSpPr>
          <p:cNvPr id="363" name="Google Shape;363;p43"/>
          <p:cNvSpPr txBox="1">
            <a:spLocks noGrp="1"/>
          </p:cNvSpPr>
          <p:nvPr>
            <p:ph type="body" idx="1"/>
          </p:nvPr>
        </p:nvSpPr>
        <p:spPr>
          <a:xfrm>
            <a:off x="387900" y="1366225"/>
            <a:ext cx="4184100" cy="3535200"/>
          </a:xfrm>
          <a:prstGeom prst="rect">
            <a:avLst/>
          </a:prstGeom>
        </p:spPr>
        <p:txBody>
          <a:bodyPr spcFirstLastPara="1" wrap="square" lIns="91425" tIns="91425" rIns="91425" bIns="91425" anchor="t" anchorCtr="0">
            <a:noAutofit/>
          </a:bodyPr>
          <a:lstStyle/>
          <a:p>
            <a:pPr marL="457200" lvl="0" indent="-336550" algn="just" rtl="0">
              <a:lnSpc>
                <a:spcPct val="100000"/>
              </a:lnSpc>
              <a:spcBef>
                <a:spcPts val="0"/>
              </a:spcBef>
              <a:spcAft>
                <a:spcPts val="0"/>
              </a:spcAft>
              <a:buSzPts val="1700"/>
              <a:buChar char="❏"/>
            </a:pPr>
            <a:r>
              <a:rPr lang="en" sz="1700"/>
              <a:t>POP PSW (1 byte instruction)</a:t>
            </a:r>
            <a:endParaRPr sz="1700"/>
          </a:p>
          <a:p>
            <a:pPr marL="457200" lvl="0" indent="-336550" algn="just" rtl="0">
              <a:lnSpc>
                <a:spcPct val="100000"/>
              </a:lnSpc>
              <a:spcBef>
                <a:spcPts val="1000"/>
              </a:spcBef>
              <a:spcAft>
                <a:spcPts val="0"/>
              </a:spcAft>
              <a:buSzPts val="1700"/>
              <a:buChar char="❏"/>
            </a:pPr>
            <a:r>
              <a:rPr lang="en" sz="1700"/>
              <a:t>Copy the contents of the memory location pointed to by the SP to flag register.</a:t>
            </a:r>
            <a:endParaRPr sz="1700"/>
          </a:p>
          <a:p>
            <a:pPr marL="457200" lvl="0" indent="-336550" algn="just" rtl="0">
              <a:lnSpc>
                <a:spcPct val="100000"/>
              </a:lnSpc>
              <a:spcBef>
                <a:spcPts val="1000"/>
              </a:spcBef>
              <a:spcAft>
                <a:spcPts val="0"/>
              </a:spcAft>
              <a:buSzPts val="1700"/>
              <a:buChar char="❏"/>
            </a:pPr>
            <a:r>
              <a:rPr lang="en" sz="1700"/>
              <a:t>Increment SP.</a:t>
            </a:r>
            <a:endParaRPr sz="1700"/>
          </a:p>
          <a:p>
            <a:pPr marL="457200" lvl="0" indent="-336550" algn="just" rtl="0">
              <a:lnSpc>
                <a:spcPct val="100000"/>
              </a:lnSpc>
              <a:spcBef>
                <a:spcPts val="1000"/>
              </a:spcBef>
              <a:spcAft>
                <a:spcPts val="0"/>
              </a:spcAft>
              <a:buSzPts val="1700"/>
              <a:buChar char="❏"/>
            </a:pPr>
            <a:r>
              <a:rPr lang="en" sz="1700"/>
              <a:t>Copy the contents of the memory location pointed to by the SP to register A.</a:t>
            </a:r>
            <a:endParaRPr sz="1700"/>
          </a:p>
          <a:p>
            <a:pPr marL="457200" lvl="0" indent="-336550" algn="just" rtl="0">
              <a:lnSpc>
                <a:spcPct val="100000"/>
              </a:lnSpc>
              <a:spcBef>
                <a:spcPts val="1000"/>
              </a:spcBef>
              <a:spcAft>
                <a:spcPts val="1000"/>
              </a:spcAft>
              <a:buSzPts val="1700"/>
              <a:buChar char="❏"/>
            </a:pPr>
            <a:r>
              <a:rPr lang="en" sz="1700"/>
              <a:t>Increment SP.</a:t>
            </a:r>
            <a:endParaRPr/>
          </a:p>
        </p:txBody>
      </p:sp>
      <p:sp>
        <p:nvSpPr>
          <p:cNvPr id="364" name="Google Shape;364;p43"/>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3"/>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31</a:t>
            </a:r>
            <a:endParaRPr sz="1700" b="1">
              <a:solidFill>
                <a:schemeClr val="dk1"/>
              </a:solidFill>
              <a:latin typeface="Roboto"/>
              <a:ea typeface="Roboto"/>
              <a:cs typeface="Roboto"/>
              <a:sym typeface="Roboto"/>
            </a:endParaRPr>
          </a:p>
        </p:txBody>
      </p:sp>
      <p:graphicFrame>
        <p:nvGraphicFramePr>
          <p:cNvPr id="366" name="Google Shape;366;p43"/>
          <p:cNvGraphicFramePr/>
          <p:nvPr/>
        </p:nvGraphicFramePr>
        <p:xfrm>
          <a:off x="5512775" y="1661722"/>
          <a:ext cx="2669550" cy="446400"/>
        </p:xfrm>
        <a:graphic>
          <a:graphicData uri="http://schemas.openxmlformats.org/drawingml/2006/table">
            <a:tbl>
              <a:tblPr>
                <a:noFill/>
                <a:tableStyleId>{85977633-120D-48A3-9EB2-2C2A8CA630F1}</a:tableStyleId>
              </a:tblPr>
              <a:tblGrid>
                <a:gridCol w="1334775">
                  <a:extLst>
                    <a:ext uri="{9D8B030D-6E8A-4147-A177-3AD203B41FA5}">
                      <a16:colId xmlns:a16="http://schemas.microsoft.com/office/drawing/2014/main" val="20000"/>
                    </a:ext>
                  </a:extLst>
                </a:gridCol>
                <a:gridCol w="1334775">
                  <a:extLst>
                    <a:ext uri="{9D8B030D-6E8A-4147-A177-3AD203B41FA5}">
                      <a16:colId xmlns:a16="http://schemas.microsoft.com/office/drawing/2014/main" val="20001"/>
                    </a:ext>
                  </a:extLst>
                </a:gridCol>
              </a:tblGrid>
              <a:tr h="446400">
                <a:tc>
                  <a:txBody>
                    <a:bodyPr/>
                    <a:lstStyle/>
                    <a:p>
                      <a:pPr marL="0" lvl="0" indent="0" algn="ctr" rtl="0">
                        <a:spcBef>
                          <a:spcPts val="0"/>
                        </a:spcBef>
                        <a:spcAft>
                          <a:spcPts val="0"/>
                        </a:spcAft>
                        <a:buNone/>
                      </a:pPr>
                      <a:r>
                        <a:rPr lang="en" b="1">
                          <a:solidFill>
                            <a:schemeClr val="dk1"/>
                          </a:solidFill>
                        </a:rPr>
                        <a:t>12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rPr>
                        <a:t>80</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67" name="Google Shape;367;p43"/>
          <p:cNvGraphicFramePr/>
          <p:nvPr/>
        </p:nvGraphicFramePr>
        <p:xfrm>
          <a:off x="6197050" y="2996425"/>
          <a:ext cx="1301000" cy="1981050"/>
        </p:xfrm>
        <a:graphic>
          <a:graphicData uri="http://schemas.openxmlformats.org/drawingml/2006/table">
            <a:tbl>
              <a:tblPr>
                <a:noFill/>
                <a:tableStyleId>{85977633-120D-48A3-9EB2-2C2A8CA630F1}</a:tableStyleId>
              </a:tblPr>
              <a:tblGrid>
                <a:gridCol w="1301000">
                  <a:extLst>
                    <a:ext uri="{9D8B030D-6E8A-4147-A177-3AD203B41FA5}">
                      <a16:colId xmlns:a16="http://schemas.microsoft.com/office/drawing/2014/main" val="20000"/>
                    </a:ext>
                  </a:extLst>
                </a:gridCol>
              </a:tblGrid>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b="1">
                          <a:solidFill>
                            <a:schemeClr val="dk1"/>
                          </a:solidFill>
                        </a:rPr>
                        <a:t>80</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b="1">
                          <a:solidFill>
                            <a:schemeClr val="dk1"/>
                          </a:solidFill>
                        </a:rPr>
                        <a:t>12</a:t>
                      </a: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endParaRPr b="1">
                        <a:solidFill>
                          <a:schemeClr val="dk1"/>
                        </a:solidFill>
                      </a:endParaRPr>
                    </a:p>
                  </a:txBody>
                  <a:tcPr marL="91425" marR="91425" marT="91425" marB="91425">
                    <a:lnL w="38100" cap="flat" cmpd="sng">
                      <a:solidFill>
                        <a:schemeClr val="dk1"/>
                      </a:solidFill>
                      <a:prstDash val="solid"/>
                      <a:round/>
                      <a:headEnd type="none" w="sm" len="sm"/>
                      <a:tailEnd type="none" w="sm" len="sm"/>
                    </a:lnL>
                    <a:lnR w="38100" cap="flat" cmpd="sng">
                      <a:solidFill>
                        <a:schemeClr val="dk1"/>
                      </a:solidFill>
                      <a:prstDash val="solid"/>
                      <a:round/>
                      <a:headEnd type="none" w="sm" len="sm"/>
                      <a:tailEnd type="none" w="sm" len="sm"/>
                    </a:lnR>
                    <a:lnT w="38100" cap="flat" cmpd="sng">
                      <a:solidFill>
                        <a:schemeClr val="dk1"/>
                      </a:solidFill>
                      <a:prstDash val="solid"/>
                      <a:round/>
                      <a:headEnd type="none" w="sm" len="sm"/>
                      <a:tailEnd type="none" w="sm" len="sm"/>
                    </a:lnT>
                    <a:lnB w="3810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368" name="Google Shape;368;p43"/>
          <p:cNvSpPr txBox="1"/>
          <p:nvPr/>
        </p:nvSpPr>
        <p:spPr>
          <a:xfrm>
            <a:off x="5005725" y="1687575"/>
            <a:ext cx="4692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A</a:t>
            </a:r>
            <a:endParaRPr b="1">
              <a:solidFill>
                <a:schemeClr val="dk1"/>
              </a:solidFill>
              <a:latin typeface="Roboto"/>
              <a:ea typeface="Roboto"/>
              <a:cs typeface="Roboto"/>
              <a:sym typeface="Roboto"/>
            </a:endParaRPr>
          </a:p>
        </p:txBody>
      </p:sp>
      <p:sp>
        <p:nvSpPr>
          <p:cNvPr id="369" name="Google Shape;369;p43"/>
          <p:cNvSpPr txBox="1"/>
          <p:nvPr/>
        </p:nvSpPr>
        <p:spPr>
          <a:xfrm>
            <a:off x="8291875" y="1687575"/>
            <a:ext cx="852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a:solidFill>
                  <a:schemeClr val="dk1"/>
                </a:solidFill>
                <a:latin typeface="Roboto"/>
                <a:ea typeface="Roboto"/>
                <a:cs typeface="Roboto"/>
                <a:sym typeface="Roboto"/>
              </a:rPr>
              <a:t>Flag</a:t>
            </a:r>
            <a:endParaRPr b="1">
              <a:solidFill>
                <a:schemeClr val="dk1"/>
              </a:solidFill>
              <a:latin typeface="Roboto"/>
              <a:ea typeface="Roboto"/>
              <a:cs typeface="Roboto"/>
              <a:sym typeface="Roboto"/>
            </a:endParaRPr>
          </a:p>
        </p:txBody>
      </p:sp>
      <p:cxnSp>
        <p:nvCxnSpPr>
          <p:cNvPr id="370" name="Google Shape;370;p43"/>
          <p:cNvCxnSpPr>
            <a:endCxn id="360" idx="0"/>
          </p:cNvCxnSpPr>
          <p:nvPr/>
        </p:nvCxnSpPr>
        <p:spPr>
          <a:xfrm rot="10800000">
            <a:off x="7690113" y="1887675"/>
            <a:ext cx="732300" cy="1262700"/>
          </a:xfrm>
          <a:prstGeom prst="straightConnector1">
            <a:avLst/>
          </a:prstGeom>
          <a:noFill/>
          <a:ln w="38100" cap="flat" cmpd="sng">
            <a:solidFill>
              <a:schemeClr val="accent6"/>
            </a:solidFill>
            <a:prstDash val="solid"/>
            <a:round/>
            <a:headEnd type="none" w="med" len="med"/>
            <a:tailEnd type="triangle" w="med" len="med"/>
          </a:ln>
        </p:spPr>
      </p:cxnSp>
      <p:cxnSp>
        <p:nvCxnSpPr>
          <p:cNvPr id="371" name="Google Shape;371;p43"/>
          <p:cNvCxnSpPr/>
          <p:nvPr/>
        </p:nvCxnSpPr>
        <p:spPr>
          <a:xfrm rot="10800000">
            <a:off x="5007500" y="2709625"/>
            <a:ext cx="1532100" cy="1689900"/>
          </a:xfrm>
          <a:prstGeom prst="straightConnector1">
            <a:avLst/>
          </a:prstGeom>
          <a:noFill/>
          <a:ln w="38100" cap="flat" cmpd="sng">
            <a:solidFill>
              <a:schemeClr val="accent6"/>
            </a:solidFill>
            <a:prstDash val="solid"/>
            <a:round/>
            <a:headEnd type="none" w="med" len="med"/>
            <a:tailEnd type="none" w="med" len="med"/>
          </a:ln>
        </p:spPr>
      </p:cxnSp>
      <p:cxnSp>
        <p:nvCxnSpPr>
          <p:cNvPr id="372" name="Google Shape;372;p43"/>
          <p:cNvCxnSpPr/>
          <p:nvPr/>
        </p:nvCxnSpPr>
        <p:spPr>
          <a:xfrm rot="10800000" flipH="1">
            <a:off x="7329500" y="3150300"/>
            <a:ext cx="1092900" cy="845100"/>
          </a:xfrm>
          <a:prstGeom prst="straightConnector1">
            <a:avLst/>
          </a:prstGeom>
          <a:noFill/>
          <a:ln w="38100" cap="flat" cmpd="sng">
            <a:solidFill>
              <a:schemeClr val="accent6"/>
            </a:solidFill>
            <a:prstDash val="solid"/>
            <a:round/>
            <a:headEnd type="none" w="med" len="med"/>
            <a:tailEnd type="none" w="med" len="med"/>
          </a:ln>
        </p:spPr>
      </p:cxnSp>
      <p:cxnSp>
        <p:nvCxnSpPr>
          <p:cNvPr id="373" name="Google Shape;373;p43"/>
          <p:cNvCxnSpPr>
            <a:endCxn id="361" idx="4"/>
          </p:cNvCxnSpPr>
          <p:nvPr/>
        </p:nvCxnSpPr>
        <p:spPr>
          <a:xfrm rot="10800000" flipH="1">
            <a:off x="5033188" y="1887675"/>
            <a:ext cx="965400" cy="822000"/>
          </a:xfrm>
          <a:prstGeom prst="straightConnector1">
            <a:avLst/>
          </a:prstGeom>
          <a:noFill/>
          <a:ln w="38100" cap="flat" cmpd="sng">
            <a:solidFill>
              <a:schemeClr val="accent6"/>
            </a:solidFill>
            <a:prstDash val="solid"/>
            <a:round/>
            <a:headEnd type="none" w="med" len="med"/>
            <a:tailEnd type="triangle" w="med" len="med"/>
          </a:ln>
        </p:spPr>
      </p:cxnSp>
      <p:sp>
        <p:nvSpPr>
          <p:cNvPr id="374" name="Google Shape;374;p43"/>
          <p:cNvSpPr txBox="1"/>
          <p:nvPr/>
        </p:nvSpPr>
        <p:spPr>
          <a:xfrm>
            <a:off x="7532875" y="2983450"/>
            <a:ext cx="1211100" cy="2007000"/>
          </a:xfrm>
          <a:prstGeom prst="rect">
            <a:avLst/>
          </a:prstGeom>
          <a:noFill/>
          <a:ln>
            <a:noFill/>
          </a:ln>
        </p:spPr>
        <p:txBody>
          <a:bodyPr spcFirstLastPara="1" wrap="square" lIns="91425" tIns="91425" rIns="91425" bIns="91425" anchor="t" anchorCtr="0">
            <a:spAutoFit/>
          </a:bodyPr>
          <a:lstStyle/>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FFFB</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FFFC</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FFFD</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FFFE</a:t>
            </a:r>
            <a:endParaRPr sz="1600" b="1">
              <a:solidFill>
                <a:schemeClr val="dk1"/>
              </a:solidFill>
              <a:latin typeface="Roboto"/>
              <a:ea typeface="Roboto"/>
              <a:cs typeface="Roboto"/>
              <a:sym typeface="Roboto"/>
            </a:endParaRPr>
          </a:p>
          <a:p>
            <a:pPr marL="0" lvl="0" indent="0" algn="l" rtl="0">
              <a:lnSpc>
                <a:spcPct val="160000"/>
              </a:lnSpc>
              <a:spcBef>
                <a:spcPts val="0"/>
              </a:spcBef>
              <a:spcAft>
                <a:spcPts val="0"/>
              </a:spcAft>
              <a:buNone/>
            </a:pPr>
            <a:r>
              <a:rPr lang="en" sz="1600" b="1">
                <a:solidFill>
                  <a:schemeClr val="dk1"/>
                </a:solidFill>
                <a:latin typeface="Roboto"/>
                <a:ea typeface="Roboto"/>
                <a:cs typeface="Roboto"/>
                <a:sym typeface="Roboto"/>
              </a:rPr>
              <a:t>FFFF</a:t>
            </a:r>
            <a:endParaRPr sz="1600" b="1">
              <a:solidFill>
                <a:schemeClr val="dk1"/>
              </a:solidFill>
              <a:latin typeface="Roboto"/>
              <a:ea typeface="Roboto"/>
              <a:cs typeface="Roboto"/>
              <a:sym typeface="Roboto"/>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44"/>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900"/>
              <a:t>Subroutine in 8085</a:t>
            </a:r>
            <a:endParaRPr sz="4900"/>
          </a:p>
        </p:txBody>
      </p:sp>
      <p:sp>
        <p:nvSpPr>
          <p:cNvPr id="380" name="Google Shape;380;p44"/>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4"/>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32</a:t>
            </a:r>
            <a:endParaRPr sz="1700" b="1">
              <a:solidFill>
                <a:schemeClr val="dk1"/>
              </a:solidFill>
              <a:latin typeface="Roboto"/>
              <a:ea typeface="Roboto"/>
              <a:cs typeface="Roboto"/>
              <a:sym typeface="Roboto"/>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5"/>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Subroutines</a:t>
            </a:r>
            <a:endParaRPr/>
          </a:p>
        </p:txBody>
      </p:sp>
      <p:sp>
        <p:nvSpPr>
          <p:cNvPr id="387" name="Google Shape;387;p45"/>
          <p:cNvSpPr txBox="1">
            <a:spLocks noGrp="1"/>
          </p:cNvSpPr>
          <p:nvPr>
            <p:ph type="body" idx="1"/>
          </p:nvPr>
        </p:nvSpPr>
        <p:spPr>
          <a:xfrm>
            <a:off x="387900" y="1237625"/>
            <a:ext cx="8549100" cy="35352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Clr>
                <a:schemeClr val="accent2"/>
              </a:buClr>
              <a:buSzPts val="1800"/>
              <a:buChar char="❖"/>
            </a:pPr>
            <a:r>
              <a:rPr lang="en" b="1" i="1">
                <a:solidFill>
                  <a:schemeClr val="accent2"/>
                </a:solidFill>
              </a:rPr>
              <a:t>A subroutine is a group of instruction written separately from the main program to perform a function that occurs repeatedly in the main program.</a:t>
            </a:r>
            <a:endParaRPr/>
          </a:p>
          <a:p>
            <a:pPr marL="457200" lvl="0" indent="-342900" algn="l" rtl="0">
              <a:lnSpc>
                <a:spcPct val="100000"/>
              </a:lnSpc>
              <a:spcBef>
                <a:spcPts val="1000"/>
              </a:spcBef>
              <a:spcAft>
                <a:spcPts val="0"/>
              </a:spcAft>
              <a:buSzPts val="1800"/>
              <a:buChar char="●"/>
            </a:pPr>
            <a:r>
              <a:rPr lang="en"/>
              <a:t>when a main program calls a subroutine the program execution is transferred to the subroutine after the completion of the subroutine, the program execution returns to the main program.</a:t>
            </a:r>
            <a:endParaRPr/>
          </a:p>
          <a:p>
            <a:pPr marL="457200" lvl="0" indent="-342900" algn="l" rtl="0">
              <a:lnSpc>
                <a:spcPct val="100000"/>
              </a:lnSpc>
              <a:spcBef>
                <a:spcPts val="1000"/>
              </a:spcBef>
              <a:spcAft>
                <a:spcPts val="0"/>
              </a:spcAft>
              <a:buSzPts val="1800"/>
              <a:buChar char="●"/>
            </a:pPr>
            <a:r>
              <a:rPr lang="en"/>
              <a:t>The microprocessor uses the stack to store the return address of the subroutine.</a:t>
            </a:r>
            <a:endParaRPr/>
          </a:p>
          <a:p>
            <a:pPr marL="0" lvl="0" indent="0" algn="l" rtl="0">
              <a:lnSpc>
                <a:spcPct val="100000"/>
              </a:lnSpc>
              <a:spcBef>
                <a:spcPts val="1000"/>
              </a:spcBef>
              <a:spcAft>
                <a:spcPts val="0"/>
              </a:spcAft>
              <a:buNone/>
            </a:pPr>
            <a:r>
              <a:rPr lang="en" b="1" u="sng"/>
              <a:t>The 8085 has two instructions for dealing with subroutines:</a:t>
            </a:r>
            <a:endParaRPr b="1" u="sng"/>
          </a:p>
          <a:p>
            <a:pPr marL="457200" lvl="0" indent="-330200" algn="l" rtl="0">
              <a:lnSpc>
                <a:spcPct val="100000"/>
              </a:lnSpc>
              <a:spcBef>
                <a:spcPts val="1000"/>
              </a:spcBef>
              <a:spcAft>
                <a:spcPts val="0"/>
              </a:spcAft>
              <a:buSzPts val="1600"/>
              <a:buChar char="➔"/>
            </a:pPr>
            <a:r>
              <a:rPr lang="en" sz="1600"/>
              <a:t>The CALL instruction is used to redirect program execution to the subroutine.</a:t>
            </a:r>
            <a:endParaRPr sz="1600"/>
          </a:p>
          <a:p>
            <a:pPr marL="457200" lvl="0" indent="-330200" algn="l" rtl="0">
              <a:lnSpc>
                <a:spcPct val="100000"/>
              </a:lnSpc>
              <a:spcBef>
                <a:spcPts val="1000"/>
              </a:spcBef>
              <a:spcAft>
                <a:spcPts val="0"/>
              </a:spcAft>
              <a:buSzPts val="1600"/>
              <a:buChar char="➔"/>
            </a:pPr>
            <a:r>
              <a:rPr lang="en" sz="1600"/>
              <a:t>The RET instruction is used to return to the main program at the end of the subroutine.</a:t>
            </a:r>
            <a:endParaRPr sz="1600"/>
          </a:p>
          <a:p>
            <a:pPr marL="0" lvl="0" indent="0" algn="l" rtl="0">
              <a:lnSpc>
                <a:spcPct val="100000"/>
              </a:lnSpc>
              <a:spcBef>
                <a:spcPts val="1000"/>
              </a:spcBef>
              <a:spcAft>
                <a:spcPts val="1600"/>
              </a:spcAft>
              <a:buNone/>
            </a:pPr>
            <a:endParaRPr sz="1600"/>
          </a:p>
        </p:txBody>
      </p:sp>
      <p:sp>
        <p:nvSpPr>
          <p:cNvPr id="388" name="Google Shape;388;p45"/>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5"/>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33</a:t>
            </a:r>
            <a:endParaRPr sz="1700" b="1">
              <a:solidFill>
                <a:schemeClr val="dk1"/>
              </a:solidFill>
              <a:latin typeface="Roboto"/>
              <a:ea typeface="Roboto"/>
              <a:cs typeface="Roboto"/>
              <a:sym typeface="Roboto"/>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46"/>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Subroutines</a:t>
            </a:r>
            <a:endParaRPr/>
          </a:p>
        </p:txBody>
      </p:sp>
      <p:sp>
        <p:nvSpPr>
          <p:cNvPr id="395" name="Google Shape;395;p46"/>
          <p:cNvSpPr txBox="1">
            <a:spLocks noGrp="1"/>
          </p:cNvSpPr>
          <p:nvPr>
            <p:ph type="body" idx="1"/>
          </p:nvPr>
        </p:nvSpPr>
        <p:spPr>
          <a:xfrm>
            <a:off x="324650" y="1347850"/>
            <a:ext cx="8549100" cy="3535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i="1">
                <a:solidFill>
                  <a:schemeClr val="accent2"/>
                </a:solidFill>
              </a:rPr>
              <a:t>The CALL instruction (CALL, 16 bit)</a:t>
            </a:r>
            <a:endParaRPr b="1" i="1">
              <a:solidFill>
                <a:schemeClr val="accent2"/>
              </a:solidFill>
            </a:endParaRPr>
          </a:p>
          <a:p>
            <a:pPr marL="457200" lvl="0" indent="-342900" algn="l" rtl="0">
              <a:lnSpc>
                <a:spcPct val="100000"/>
              </a:lnSpc>
              <a:spcBef>
                <a:spcPts val="1000"/>
              </a:spcBef>
              <a:spcAft>
                <a:spcPts val="0"/>
              </a:spcAft>
              <a:buSzPts val="1800"/>
              <a:buChar char="●"/>
            </a:pPr>
            <a:r>
              <a:rPr lang="en"/>
              <a:t>Call subroutine is conditionally located at the memory address specified by the 16 bit operand.</a:t>
            </a:r>
            <a:endParaRPr/>
          </a:p>
          <a:p>
            <a:pPr marL="457200" lvl="0" indent="-342900" algn="l" rtl="0">
              <a:lnSpc>
                <a:spcPct val="100000"/>
              </a:lnSpc>
              <a:spcBef>
                <a:spcPts val="0"/>
              </a:spcBef>
              <a:spcAft>
                <a:spcPts val="0"/>
              </a:spcAft>
              <a:buSzPts val="1800"/>
              <a:buChar char="●"/>
            </a:pPr>
            <a:r>
              <a:rPr lang="en"/>
              <a:t>This instruction places the address of the next instruction on the stack and transfer the program execution to the subroutine address.</a:t>
            </a:r>
            <a:endParaRPr/>
          </a:p>
          <a:p>
            <a:pPr marL="0" lvl="0" indent="0" algn="l" rtl="0">
              <a:lnSpc>
                <a:spcPct val="100000"/>
              </a:lnSpc>
              <a:spcBef>
                <a:spcPts val="1000"/>
              </a:spcBef>
              <a:spcAft>
                <a:spcPts val="0"/>
              </a:spcAft>
              <a:buNone/>
            </a:pPr>
            <a:endParaRPr sz="1000"/>
          </a:p>
          <a:p>
            <a:pPr marL="0" lvl="0" indent="0" algn="l" rtl="0">
              <a:lnSpc>
                <a:spcPct val="100000"/>
              </a:lnSpc>
              <a:spcBef>
                <a:spcPts val="1000"/>
              </a:spcBef>
              <a:spcAft>
                <a:spcPts val="0"/>
              </a:spcAft>
              <a:buNone/>
            </a:pPr>
            <a:r>
              <a:rPr lang="en" b="1" i="1">
                <a:solidFill>
                  <a:schemeClr val="accent2"/>
                </a:solidFill>
              </a:rPr>
              <a:t>The RET instruction</a:t>
            </a:r>
            <a:endParaRPr b="1" i="1">
              <a:solidFill>
                <a:schemeClr val="accent2"/>
              </a:solidFill>
            </a:endParaRPr>
          </a:p>
          <a:p>
            <a:pPr marL="457200" lvl="0" indent="-342900" algn="l" rtl="0">
              <a:lnSpc>
                <a:spcPct val="100000"/>
              </a:lnSpc>
              <a:spcBef>
                <a:spcPts val="1000"/>
              </a:spcBef>
              <a:spcAft>
                <a:spcPts val="0"/>
              </a:spcAft>
              <a:buSzPts val="1800"/>
              <a:buChar char="●"/>
            </a:pPr>
            <a:r>
              <a:rPr lang="en"/>
              <a:t>Return unconditionally from the subroutine.</a:t>
            </a:r>
            <a:endParaRPr/>
          </a:p>
          <a:p>
            <a:pPr marL="457200" lvl="0" indent="-342900" algn="l" rtl="0">
              <a:lnSpc>
                <a:spcPct val="100000"/>
              </a:lnSpc>
              <a:spcBef>
                <a:spcPts val="0"/>
              </a:spcBef>
              <a:spcAft>
                <a:spcPts val="0"/>
              </a:spcAft>
              <a:buSzPts val="1800"/>
              <a:buChar char="●"/>
            </a:pPr>
            <a:r>
              <a:rPr lang="en"/>
              <a:t>This instruction locates the return address on the top of the stack and transfers the program execution back to the calling program.</a:t>
            </a: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1600"/>
              </a:spcAft>
              <a:buNone/>
            </a:pPr>
            <a:endParaRPr sz="1600"/>
          </a:p>
        </p:txBody>
      </p:sp>
      <p:sp>
        <p:nvSpPr>
          <p:cNvPr id="396" name="Google Shape;396;p46"/>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6"/>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34</a:t>
            </a:r>
            <a:endParaRPr sz="1700" b="1">
              <a:solidFill>
                <a:schemeClr val="dk1"/>
              </a:solidFill>
              <a:latin typeface="Roboto"/>
              <a:ea typeface="Roboto"/>
              <a:cs typeface="Roboto"/>
              <a:sym typeface="Roboto"/>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p47"/>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Advantages of Subroutine</a:t>
            </a:r>
            <a:endParaRPr/>
          </a:p>
        </p:txBody>
      </p:sp>
      <p:sp>
        <p:nvSpPr>
          <p:cNvPr id="403" name="Google Shape;403;p47"/>
          <p:cNvSpPr txBox="1">
            <a:spLocks noGrp="1"/>
          </p:cNvSpPr>
          <p:nvPr>
            <p:ph type="body" idx="1"/>
          </p:nvPr>
        </p:nvSpPr>
        <p:spPr>
          <a:xfrm>
            <a:off x="324650" y="1347850"/>
            <a:ext cx="8549100" cy="35352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AutoNum type="arabicParenR"/>
            </a:pPr>
            <a:r>
              <a:rPr lang="en"/>
              <a:t>Decomposing a complex programming task into simpler steps.</a:t>
            </a:r>
            <a:endParaRPr/>
          </a:p>
          <a:p>
            <a:pPr marL="457200" lvl="0" indent="-342900" algn="l" rtl="0">
              <a:lnSpc>
                <a:spcPct val="100000"/>
              </a:lnSpc>
              <a:spcBef>
                <a:spcPts val="1000"/>
              </a:spcBef>
              <a:spcAft>
                <a:spcPts val="0"/>
              </a:spcAft>
              <a:buSzPts val="1800"/>
              <a:buAutoNum type="arabicParenR"/>
            </a:pPr>
            <a:r>
              <a:rPr lang="en"/>
              <a:t>Reducing duplicate code within a program.</a:t>
            </a:r>
            <a:endParaRPr/>
          </a:p>
          <a:p>
            <a:pPr marL="457200" lvl="0" indent="-342900" algn="l" rtl="0">
              <a:lnSpc>
                <a:spcPct val="100000"/>
              </a:lnSpc>
              <a:spcBef>
                <a:spcPts val="1000"/>
              </a:spcBef>
              <a:spcAft>
                <a:spcPts val="0"/>
              </a:spcAft>
              <a:buSzPts val="1800"/>
              <a:buAutoNum type="arabicParenR"/>
            </a:pPr>
            <a:r>
              <a:rPr lang="en"/>
              <a:t>Enabling reuse of code across multiple programs.</a:t>
            </a:r>
            <a:endParaRPr/>
          </a:p>
          <a:p>
            <a:pPr marL="457200" lvl="0" indent="-342900" algn="l" rtl="0">
              <a:lnSpc>
                <a:spcPct val="100000"/>
              </a:lnSpc>
              <a:spcBef>
                <a:spcPts val="1000"/>
              </a:spcBef>
              <a:spcAft>
                <a:spcPts val="0"/>
              </a:spcAft>
              <a:buSzPts val="1800"/>
              <a:buAutoNum type="arabicParenR"/>
            </a:pPr>
            <a:r>
              <a:rPr lang="en"/>
              <a:t>Improving tractability or makes debugging of a program easy.</a:t>
            </a: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1600"/>
              </a:spcAft>
              <a:buNone/>
            </a:pPr>
            <a:endParaRPr sz="1600"/>
          </a:p>
        </p:txBody>
      </p:sp>
      <p:sp>
        <p:nvSpPr>
          <p:cNvPr id="404" name="Google Shape;404;p47"/>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7"/>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35</a:t>
            </a:r>
            <a:endParaRPr sz="1700" b="1">
              <a:solidFill>
                <a:schemeClr val="dk1"/>
              </a:solidFill>
              <a:latin typeface="Roboto"/>
              <a:ea typeface="Roboto"/>
              <a:cs typeface="Roboto"/>
              <a:sym typeface="Roboto"/>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48"/>
          <p:cNvSpPr txBox="1">
            <a:spLocks noGrp="1"/>
          </p:cNvSpPr>
          <p:nvPr>
            <p:ph type="title"/>
          </p:nvPr>
        </p:nvSpPr>
        <p:spPr>
          <a:xfrm>
            <a:off x="387900" y="458025"/>
            <a:ext cx="8071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500"/>
              <a:t>General characteristics of CALL and RTE instruction</a:t>
            </a:r>
            <a:endParaRPr sz="2500"/>
          </a:p>
        </p:txBody>
      </p:sp>
      <p:sp>
        <p:nvSpPr>
          <p:cNvPr id="411" name="Google Shape;411;p48"/>
          <p:cNvSpPr txBox="1">
            <a:spLocks noGrp="1"/>
          </p:cNvSpPr>
          <p:nvPr>
            <p:ph type="body" idx="1"/>
          </p:nvPr>
        </p:nvSpPr>
        <p:spPr>
          <a:xfrm>
            <a:off x="324650" y="1347850"/>
            <a:ext cx="8549100" cy="3535200"/>
          </a:xfrm>
          <a:prstGeom prst="rect">
            <a:avLst/>
          </a:prstGeom>
        </p:spPr>
        <p:txBody>
          <a:bodyPr spcFirstLastPara="1" wrap="square" lIns="91425" tIns="91425" rIns="91425" bIns="91425" anchor="t" anchorCtr="0">
            <a:noAutofit/>
          </a:bodyPr>
          <a:lstStyle/>
          <a:p>
            <a:pPr marL="457200" lvl="0" indent="-330200" algn="l" rtl="0">
              <a:lnSpc>
                <a:spcPct val="100000"/>
              </a:lnSpc>
              <a:spcBef>
                <a:spcPts val="0"/>
              </a:spcBef>
              <a:spcAft>
                <a:spcPts val="0"/>
              </a:spcAft>
              <a:buSzPts val="1600"/>
              <a:buChar char="●"/>
            </a:pPr>
            <a:r>
              <a:rPr lang="en" sz="1600"/>
              <a:t>The CALL instructions are 3-byte instruction; the second byte specified the low order byte and the third byte specifies the high order byte of the subroutine address.</a:t>
            </a:r>
            <a:endParaRPr sz="1600"/>
          </a:p>
          <a:p>
            <a:pPr marL="457200" lvl="0" indent="-330200" algn="l" rtl="0">
              <a:lnSpc>
                <a:spcPct val="100000"/>
              </a:lnSpc>
              <a:spcBef>
                <a:spcPts val="1000"/>
              </a:spcBef>
              <a:spcAft>
                <a:spcPts val="0"/>
              </a:spcAft>
              <a:buSzPts val="1600"/>
              <a:buChar char="●"/>
            </a:pPr>
            <a:r>
              <a:rPr lang="en" sz="1600"/>
              <a:t>The Return instructions are 1-byte instruction.</a:t>
            </a:r>
            <a:endParaRPr sz="1600"/>
          </a:p>
          <a:p>
            <a:pPr marL="457200" lvl="0" indent="-330200" algn="l" rtl="0">
              <a:lnSpc>
                <a:spcPct val="100000"/>
              </a:lnSpc>
              <a:spcBef>
                <a:spcPts val="1000"/>
              </a:spcBef>
              <a:spcAft>
                <a:spcPts val="0"/>
              </a:spcAft>
              <a:buSzPts val="1600"/>
              <a:buChar char="●"/>
            </a:pPr>
            <a:r>
              <a:rPr lang="en" sz="1600"/>
              <a:t>A CALL instruction must be used in conjunction with a Return instruction in the subroutine.</a:t>
            </a:r>
            <a:endParaRPr sz="1600"/>
          </a:p>
          <a:p>
            <a:pPr marL="0" lvl="0" indent="0" algn="l" rtl="0">
              <a:lnSpc>
                <a:spcPct val="100000"/>
              </a:lnSpc>
              <a:spcBef>
                <a:spcPts val="1000"/>
              </a:spcBef>
              <a:spcAft>
                <a:spcPts val="0"/>
              </a:spcAft>
              <a:buNone/>
            </a:pPr>
            <a:r>
              <a:rPr lang="en" b="1" i="1">
                <a:solidFill>
                  <a:schemeClr val="accent2"/>
                </a:solidFill>
              </a:rPr>
              <a:t>Necessary steps to implement a subroutine:</a:t>
            </a:r>
            <a:endParaRPr b="1" i="1">
              <a:solidFill>
                <a:schemeClr val="accent2"/>
              </a:solidFill>
            </a:endParaRPr>
          </a:p>
          <a:p>
            <a:pPr marL="457200" lvl="0" indent="-330200" algn="l" rtl="0">
              <a:lnSpc>
                <a:spcPct val="100000"/>
              </a:lnSpc>
              <a:spcBef>
                <a:spcPts val="1000"/>
              </a:spcBef>
              <a:spcAft>
                <a:spcPts val="0"/>
              </a:spcAft>
              <a:buSzPts val="1600"/>
              <a:buChar char="➔"/>
            </a:pPr>
            <a:r>
              <a:rPr lang="en" sz="1600"/>
              <a:t>The stack pointer register must be initialized, preferably at the highest memory location of the R/W memory.</a:t>
            </a:r>
            <a:endParaRPr sz="1600"/>
          </a:p>
          <a:p>
            <a:pPr marL="457200" lvl="0" indent="-330200" algn="l" rtl="0">
              <a:lnSpc>
                <a:spcPct val="100000"/>
              </a:lnSpc>
              <a:spcBef>
                <a:spcPts val="0"/>
              </a:spcBef>
              <a:spcAft>
                <a:spcPts val="0"/>
              </a:spcAft>
              <a:buSzPts val="1600"/>
              <a:buChar char="➔"/>
            </a:pPr>
            <a:r>
              <a:rPr lang="en" sz="1600"/>
              <a:t>The CALL instruction should be used in the main program accompanied by the RET instruction in the subroutine.</a:t>
            </a:r>
            <a:endParaRPr sz="1600"/>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1600"/>
              </a:spcAft>
              <a:buNone/>
            </a:pPr>
            <a:endParaRPr sz="1600"/>
          </a:p>
        </p:txBody>
      </p:sp>
      <p:sp>
        <p:nvSpPr>
          <p:cNvPr id="412" name="Google Shape;412;p48"/>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8"/>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36</a:t>
            </a:r>
            <a:endParaRPr sz="1700" b="1">
              <a:solidFill>
                <a:schemeClr val="dk1"/>
              </a:solidFill>
              <a:latin typeface="Roboto"/>
              <a:ea typeface="Roboto"/>
              <a:cs typeface="Roboto"/>
              <a:sym typeface="Roboto"/>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49"/>
          <p:cNvSpPr txBox="1">
            <a:spLocks noGrp="1"/>
          </p:cNvSpPr>
          <p:nvPr>
            <p:ph type="title"/>
          </p:nvPr>
        </p:nvSpPr>
        <p:spPr>
          <a:xfrm>
            <a:off x="387900" y="458025"/>
            <a:ext cx="8071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500"/>
              <a:t>Conditional CALL and RTE instructions</a:t>
            </a:r>
            <a:endParaRPr sz="2500"/>
          </a:p>
        </p:txBody>
      </p:sp>
      <p:sp>
        <p:nvSpPr>
          <p:cNvPr id="419" name="Google Shape;419;p49"/>
          <p:cNvSpPr txBox="1">
            <a:spLocks noGrp="1"/>
          </p:cNvSpPr>
          <p:nvPr>
            <p:ph type="body" idx="1"/>
          </p:nvPr>
        </p:nvSpPr>
        <p:spPr>
          <a:xfrm>
            <a:off x="324650" y="1347850"/>
            <a:ext cx="8549100" cy="3535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600"/>
              <a:t>The 8085 supports conditional CALL and conditional RTE instructions.</a:t>
            </a:r>
            <a:endParaRPr sz="1600"/>
          </a:p>
          <a:p>
            <a:pPr marL="457200" lvl="0" indent="-330200" algn="l" rtl="0">
              <a:lnSpc>
                <a:spcPct val="100000"/>
              </a:lnSpc>
              <a:spcBef>
                <a:spcPts val="1000"/>
              </a:spcBef>
              <a:spcAft>
                <a:spcPts val="0"/>
              </a:spcAft>
              <a:buSzPts val="1600"/>
              <a:buChar char="●"/>
            </a:pPr>
            <a:r>
              <a:rPr lang="en" sz="1600"/>
              <a:t>The same conditions used with conditional JUMP instructions can be used.</a:t>
            </a:r>
            <a:endParaRPr sz="1600"/>
          </a:p>
          <a:p>
            <a:pPr marL="457200" lvl="0" indent="-330200" algn="l" rtl="0">
              <a:lnSpc>
                <a:spcPct val="100000"/>
              </a:lnSpc>
              <a:spcBef>
                <a:spcPts val="1000"/>
              </a:spcBef>
              <a:spcAft>
                <a:spcPts val="0"/>
              </a:spcAft>
              <a:buSzPts val="1600"/>
              <a:buChar char="●"/>
            </a:pPr>
            <a:r>
              <a:rPr lang="en" sz="1600"/>
              <a:t>CC, call subroutine if carry flag is set.</a:t>
            </a:r>
            <a:endParaRPr sz="1600"/>
          </a:p>
          <a:p>
            <a:pPr marL="457200" lvl="0" indent="-330200" algn="l" rtl="0">
              <a:lnSpc>
                <a:spcPct val="100000"/>
              </a:lnSpc>
              <a:spcBef>
                <a:spcPts val="1000"/>
              </a:spcBef>
              <a:spcAft>
                <a:spcPts val="0"/>
              </a:spcAft>
              <a:buSzPts val="1600"/>
              <a:buChar char="●"/>
            </a:pPr>
            <a:r>
              <a:rPr lang="en" sz="1600"/>
              <a:t>CNC, call subroutine if carry flag is not set.</a:t>
            </a:r>
            <a:endParaRPr sz="1600"/>
          </a:p>
          <a:p>
            <a:pPr marL="457200" lvl="0" indent="-330200" algn="l" rtl="0">
              <a:lnSpc>
                <a:spcPct val="100000"/>
              </a:lnSpc>
              <a:spcBef>
                <a:spcPts val="1000"/>
              </a:spcBef>
              <a:spcAft>
                <a:spcPts val="0"/>
              </a:spcAft>
              <a:buSzPts val="1600"/>
              <a:buChar char="●"/>
            </a:pPr>
            <a:r>
              <a:rPr lang="en" sz="1600"/>
              <a:t>RC, return from subroutine if carry flag is set.</a:t>
            </a:r>
            <a:endParaRPr sz="1600"/>
          </a:p>
          <a:p>
            <a:pPr marL="457200" lvl="0" indent="-330200" algn="l" rtl="0">
              <a:lnSpc>
                <a:spcPct val="100000"/>
              </a:lnSpc>
              <a:spcBef>
                <a:spcPts val="1000"/>
              </a:spcBef>
              <a:spcAft>
                <a:spcPts val="0"/>
              </a:spcAft>
              <a:buSzPts val="1600"/>
              <a:buChar char="●"/>
            </a:pPr>
            <a:r>
              <a:rPr lang="en" sz="1600"/>
              <a:t>RNC, return from subroutine if carry flag is not set.</a:t>
            </a:r>
            <a:endParaRPr sz="1600"/>
          </a:p>
          <a:p>
            <a:pPr marL="0" lvl="0" indent="0" algn="l" rtl="0">
              <a:lnSpc>
                <a:spcPct val="100000"/>
              </a:lnSpc>
              <a:spcBef>
                <a:spcPts val="1000"/>
              </a:spcBef>
              <a:spcAft>
                <a:spcPts val="0"/>
              </a:spcAft>
              <a:buNone/>
            </a:pPr>
            <a:endParaRPr sz="1600"/>
          </a:p>
          <a:p>
            <a:pPr marL="0" lvl="0" indent="0" algn="l" rtl="0">
              <a:lnSpc>
                <a:spcPct val="100000"/>
              </a:lnSpc>
              <a:spcBef>
                <a:spcPts val="1000"/>
              </a:spcBef>
              <a:spcAft>
                <a:spcPts val="0"/>
              </a:spcAft>
              <a:buNone/>
            </a:pPr>
            <a:endParaRPr sz="1600"/>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1600"/>
              </a:spcAft>
              <a:buNone/>
            </a:pPr>
            <a:endParaRPr sz="1600"/>
          </a:p>
        </p:txBody>
      </p:sp>
      <p:sp>
        <p:nvSpPr>
          <p:cNvPr id="420" name="Google Shape;420;p49"/>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9"/>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37</a:t>
            </a:r>
            <a:endParaRPr sz="1700" b="1">
              <a:solidFill>
                <a:schemeClr val="dk1"/>
              </a:solidFill>
              <a:latin typeface="Roboto"/>
              <a:ea typeface="Roboto"/>
              <a:cs typeface="Roboto"/>
              <a:sym typeface="Roboto"/>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50"/>
          <p:cNvSpPr txBox="1">
            <a:spLocks noGrp="1"/>
          </p:cNvSpPr>
          <p:nvPr>
            <p:ph type="title"/>
          </p:nvPr>
        </p:nvSpPr>
        <p:spPr>
          <a:xfrm>
            <a:off x="387900" y="458025"/>
            <a:ext cx="8071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500"/>
              <a:t>Subroutine in 8085</a:t>
            </a:r>
            <a:endParaRPr sz="2500"/>
          </a:p>
        </p:txBody>
      </p:sp>
      <p:sp>
        <p:nvSpPr>
          <p:cNvPr id="427" name="Google Shape;427;p50"/>
          <p:cNvSpPr txBox="1">
            <a:spLocks noGrp="1"/>
          </p:cNvSpPr>
          <p:nvPr>
            <p:ph type="body" idx="1"/>
          </p:nvPr>
        </p:nvSpPr>
        <p:spPr>
          <a:xfrm>
            <a:off x="324650" y="1347850"/>
            <a:ext cx="8549100" cy="3535200"/>
          </a:xfrm>
          <a:prstGeom prst="rect">
            <a:avLst/>
          </a:prstGeom>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SzPts val="1800"/>
              <a:buChar char="➔"/>
            </a:pPr>
            <a:r>
              <a:rPr lang="en"/>
              <a:t>In computers, a subroutine is a sequence of program instructions that perform a specific task, packaged as a unit. </a:t>
            </a:r>
            <a:endParaRPr/>
          </a:p>
          <a:p>
            <a:pPr marL="457200" lvl="0" indent="-342900" algn="l" rtl="0">
              <a:lnSpc>
                <a:spcPct val="100000"/>
              </a:lnSpc>
              <a:spcBef>
                <a:spcPts val="1000"/>
              </a:spcBef>
              <a:spcAft>
                <a:spcPts val="0"/>
              </a:spcAft>
              <a:buSzPts val="1800"/>
              <a:buChar char="➔"/>
            </a:pPr>
            <a:r>
              <a:rPr lang="en"/>
              <a:t>This unit can then be used in programs wherever that particular task have to be performed. </a:t>
            </a:r>
            <a:endParaRPr/>
          </a:p>
          <a:p>
            <a:pPr marL="457200" lvl="0" indent="-342900" algn="l" rtl="0">
              <a:lnSpc>
                <a:spcPct val="100000"/>
              </a:lnSpc>
              <a:spcBef>
                <a:spcPts val="1000"/>
              </a:spcBef>
              <a:spcAft>
                <a:spcPts val="0"/>
              </a:spcAft>
              <a:buSzPts val="1800"/>
              <a:buChar char="➔"/>
            </a:pPr>
            <a:r>
              <a:rPr lang="en"/>
              <a:t>A subroutine is often coded so that it can be started (called) several times and from several places during one execution of the program, including from other subroutines, and then branch back (return) to the next instruction after the call, once the subroutine task is done. </a:t>
            </a:r>
            <a:endParaRPr/>
          </a:p>
          <a:p>
            <a:pPr marL="457200" lvl="0" indent="-342900" algn="l" rtl="0">
              <a:lnSpc>
                <a:spcPct val="100000"/>
              </a:lnSpc>
              <a:spcBef>
                <a:spcPts val="1000"/>
              </a:spcBef>
              <a:spcAft>
                <a:spcPts val="0"/>
              </a:spcAft>
              <a:buSzPts val="1800"/>
              <a:buChar char="➔"/>
            </a:pPr>
            <a:r>
              <a:rPr lang="en"/>
              <a:t>It is implemented by using Call and Return instructions.</a:t>
            </a:r>
            <a:endParaRPr/>
          </a:p>
          <a:p>
            <a:pPr marL="0" lvl="0" indent="0" algn="l" rtl="0">
              <a:lnSpc>
                <a:spcPct val="100000"/>
              </a:lnSpc>
              <a:spcBef>
                <a:spcPts val="1000"/>
              </a:spcBef>
              <a:spcAft>
                <a:spcPts val="0"/>
              </a:spcAft>
              <a:buNone/>
            </a:pPr>
            <a:endParaRPr sz="1600"/>
          </a:p>
          <a:p>
            <a:pPr marL="0" lvl="0" indent="0" algn="l" rtl="0">
              <a:lnSpc>
                <a:spcPct val="100000"/>
              </a:lnSpc>
              <a:spcBef>
                <a:spcPts val="1000"/>
              </a:spcBef>
              <a:spcAft>
                <a:spcPts val="0"/>
              </a:spcAft>
              <a:buNone/>
            </a:pPr>
            <a:endParaRPr sz="1600"/>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1600"/>
              </a:spcAft>
              <a:buNone/>
            </a:pPr>
            <a:endParaRPr sz="1600"/>
          </a:p>
        </p:txBody>
      </p:sp>
      <p:sp>
        <p:nvSpPr>
          <p:cNvPr id="428" name="Google Shape;428;p50"/>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0"/>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38</a:t>
            </a:r>
            <a:endParaRPr sz="1700" b="1">
              <a:solidFill>
                <a:schemeClr val="dk1"/>
              </a:solidFill>
              <a:latin typeface="Roboto"/>
              <a:ea typeface="Roboto"/>
              <a:cs typeface="Roboto"/>
              <a:sym typeface="Roboto"/>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51"/>
          <p:cNvSpPr txBox="1">
            <a:spLocks noGrp="1"/>
          </p:cNvSpPr>
          <p:nvPr>
            <p:ph type="title"/>
          </p:nvPr>
        </p:nvSpPr>
        <p:spPr>
          <a:xfrm>
            <a:off x="387900" y="458025"/>
            <a:ext cx="8071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500"/>
              <a:t>Call instruction</a:t>
            </a:r>
            <a:endParaRPr sz="2500"/>
          </a:p>
        </p:txBody>
      </p:sp>
      <p:sp>
        <p:nvSpPr>
          <p:cNvPr id="435" name="Google Shape;435;p51"/>
          <p:cNvSpPr txBox="1">
            <a:spLocks noGrp="1"/>
          </p:cNvSpPr>
          <p:nvPr>
            <p:ph type="body" idx="1"/>
          </p:nvPr>
        </p:nvSpPr>
        <p:spPr>
          <a:xfrm>
            <a:off x="250125" y="1347850"/>
            <a:ext cx="8549100" cy="35352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b="1" i="1">
                <a:solidFill>
                  <a:schemeClr val="accent2"/>
                </a:solidFill>
              </a:rPr>
              <a:t>Unconditional Call instruction:</a:t>
            </a:r>
            <a:r>
              <a:rPr lang="en"/>
              <a:t> CALL address is the format for unconditional call instruction. After execution of this instruction program control is transferred to a subroutine who's starting address is specified in the instruction. Value of PC (Program Counter) is transferred to the memory stack and value of SP (Stack Pointer) is decremented by 2.</a:t>
            </a: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sz="1600"/>
          </a:p>
          <a:p>
            <a:pPr marL="0" lvl="0" indent="0" algn="l" rtl="0">
              <a:lnSpc>
                <a:spcPct val="100000"/>
              </a:lnSpc>
              <a:spcBef>
                <a:spcPts val="1000"/>
              </a:spcBef>
              <a:spcAft>
                <a:spcPts val="0"/>
              </a:spcAft>
              <a:buNone/>
            </a:pPr>
            <a:endParaRPr sz="1600"/>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1600"/>
              </a:spcAft>
              <a:buNone/>
            </a:pPr>
            <a:endParaRPr sz="1600"/>
          </a:p>
        </p:txBody>
      </p:sp>
      <p:sp>
        <p:nvSpPr>
          <p:cNvPr id="436" name="Google Shape;436;p51"/>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1"/>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39</a:t>
            </a:r>
            <a:endParaRPr sz="1700" b="1">
              <a:solidFill>
                <a:schemeClr val="dk1"/>
              </a:solidFill>
              <a:latin typeface="Roboto"/>
              <a:ea typeface="Roboto"/>
              <a:cs typeface="Roboto"/>
              <a:sym typeface="Roboto"/>
            </a:endParaRPr>
          </a:p>
        </p:txBody>
      </p:sp>
      <p:sp>
        <p:nvSpPr>
          <p:cNvPr id="438" name="Google Shape;438;p51"/>
          <p:cNvSpPr txBox="1"/>
          <p:nvPr/>
        </p:nvSpPr>
        <p:spPr>
          <a:xfrm>
            <a:off x="250125" y="2979550"/>
            <a:ext cx="3809700" cy="15699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1000"/>
              </a:spcAft>
              <a:buNone/>
            </a:pPr>
            <a:r>
              <a:rPr lang="en" sz="1800" b="1" i="1">
                <a:solidFill>
                  <a:schemeClr val="accent2"/>
                </a:solidFill>
                <a:latin typeface="Roboto"/>
                <a:ea typeface="Roboto"/>
                <a:cs typeface="Roboto"/>
                <a:sym typeface="Roboto"/>
              </a:rPr>
              <a:t>Conditional Call instruction:</a:t>
            </a:r>
            <a:r>
              <a:rPr lang="en" sz="1800">
                <a:solidFill>
                  <a:schemeClr val="dk1"/>
                </a:solidFill>
                <a:latin typeface="Roboto"/>
                <a:ea typeface="Roboto"/>
                <a:cs typeface="Roboto"/>
                <a:sym typeface="Roboto"/>
              </a:rPr>
              <a:t> In these instructions program control is transferred to subroutine and value of PC is pushed into stack only if condition is satisfied.</a:t>
            </a:r>
            <a:endParaRPr>
              <a:latin typeface="Roboto"/>
              <a:ea typeface="Roboto"/>
              <a:cs typeface="Roboto"/>
              <a:sym typeface="Roboto"/>
            </a:endParaRPr>
          </a:p>
        </p:txBody>
      </p:sp>
      <p:pic>
        <p:nvPicPr>
          <p:cNvPr id="439" name="Google Shape;439;p51"/>
          <p:cNvPicPr preferRelativeResize="0"/>
          <p:nvPr/>
        </p:nvPicPr>
        <p:blipFill>
          <a:blip r:embed="rId3">
            <a:alphaModFix/>
          </a:blip>
          <a:stretch>
            <a:fillRect/>
          </a:stretch>
        </p:blipFill>
        <p:spPr>
          <a:xfrm>
            <a:off x="4059825" y="2873370"/>
            <a:ext cx="4533457" cy="200968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Memory Interfacing in 8085</a:t>
            </a:r>
            <a:endParaRPr/>
          </a:p>
        </p:txBody>
      </p:sp>
      <p:sp>
        <p:nvSpPr>
          <p:cNvPr id="85" name="Google Shape;85;p16"/>
          <p:cNvSpPr txBox="1">
            <a:spLocks noGrp="1"/>
          </p:cNvSpPr>
          <p:nvPr>
            <p:ph type="body" idx="1"/>
          </p:nvPr>
        </p:nvSpPr>
        <p:spPr>
          <a:xfrm>
            <a:off x="506300" y="1371400"/>
            <a:ext cx="8367600" cy="36018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 sz="1600" b="1" i="1">
                <a:solidFill>
                  <a:schemeClr val="accent2"/>
                </a:solidFill>
              </a:rPr>
              <a:t>Interface</a:t>
            </a:r>
            <a:r>
              <a:rPr lang="en" sz="1600"/>
              <a:t> is a path of communication between two components. </a:t>
            </a:r>
            <a:r>
              <a:rPr lang="en" sz="1600" b="1" i="1">
                <a:solidFill>
                  <a:schemeClr val="accent2"/>
                </a:solidFill>
              </a:rPr>
              <a:t>Interfacing</a:t>
            </a:r>
            <a:r>
              <a:rPr lang="en" sz="1600"/>
              <a:t> is nothing but connecting outside peripherals to 8085 μP. </a:t>
            </a:r>
            <a:r>
              <a:rPr lang="en" sz="1600" b="1" i="1">
                <a:solidFill>
                  <a:schemeClr val="accent2"/>
                </a:solidFill>
              </a:rPr>
              <a:t>Interfacing</a:t>
            </a:r>
            <a:r>
              <a:rPr lang="en" sz="1600"/>
              <a:t> is a technique of connecting μP with memory.</a:t>
            </a:r>
            <a:endParaRPr sz="1600"/>
          </a:p>
          <a:p>
            <a:pPr marL="457200" lvl="0" indent="-330200" algn="just" rtl="0">
              <a:spcBef>
                <a:spcPts val="1000"/>
              </a:spcBef>
              <a:spcAft>
                <a:spcPts val="0"/>
              </a:spcAft>
              <a:buSzPts val="1600"/>
              <a:buChar char="❖"/>
            </a:pPr>
            <a:r>
              <a:rPr lang="en" sz="1600"/>
              <a:t>When μP is executing an instruction, it needs to access the memory for reading instruction codes and the data.</a:t>
            </a:r>
            <a:endParaRPr sz="1600"/>
          </a:p>
          <a:p>
            <a:pPr marL="457200" lvl="0" indent="-330200" algn="just" rtl="0">
              <a:spcBef>
                <a:spcPts val="1000"/>
              </a:spcBef>
              <a:spcAft>
                <a:spcPts val="0"/>
              </a:spcAft>
              <a:buSzPts val="1600"/>
              <a:buChar char="❖"/>
            </a:pPr>
            <a:r>
              <a:rPr lang="en" sz="1600"/>
              <a:t>For interfacing, both the memory and the μP require some signals to read from and write to registers. Interfacing process needs to match the memory requirements and μP signals.</a:t>
            </a:r>
            <a:endParaRPr sz="1600"/>
          </a:p>
          <a:p>
            <a:pPr marL="457200" lvl="0" indent="-330200" algn="just" rtl="0">
              <a:spcBef>
                <a:spcPts val="1000"/>
              </a:spcBef>
              <a:spcAft>
                <a:spcPts val="1000"/>
              </a:spcAft>
              <a:buSzPts val="1600"/>
              <a:buChar char="❖"/>
            </a:pPr>
            <a:r>
              <a:rPr lang="en" sz="1600" b="1" i="1">
                <a:solidFill>
                  <a:schemeClr val="accent2"/>
                </a:solidFill>
              </a:rPr>
              <a:t>Memory Mapping:</a:t>
            </a:r>
            <a:r>
              <a:rPr lang="en" sz="1600"/>
              <a:t> It is the process of assigning address range to each memory IC in a microcomputer.</a:t>
            </a:r>
            <a:endParaRPr sz="1600"/>
          </a:p>
        </p:txBody>
      </p:sp>
      <p:sp>
        <p:nvSpPr>
          <p:cNvPr id="86" name="Google Shape;86;p16"/>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6"/>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04</a:t>
            </a:r>
            <a:endParaRPr sz="1700" b="1">
              <a:solidFill>
                <a:schemeClr val="dk1"/>
              </a:solidFill>
              <a:latin typeface="Roboto"/>
              <a:ea typeface="Roboto"/>
              <a:cs typeface="Roboto"/>
              <a:sym typeface="Roboto"/>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52"/>
          <p:cNvSpPr txBox="1">
            <a:spLocks noGrp="1"/>
          </p:cNvSpPr>
          <p:nvPr>
            <p:ph type="title"/>
          </p:nvPr>
        </p:nvSpPr>
        <p:spPr>
          <a:xfrm>
            <a:off x="387900" y="458025"/>
            <a:ext cx="80712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500"/>
              <a:t>Return instruction</a:t>
            </a:r>
            <a:endParaRPr sz="2500"/>
          </a:p>
        </p:txBody>
      </p:sp>
      <p:sp>
        <p:nvSpPr>
          <p:cNvPr id="445" name="Google Shape;445;p52"/>
          <p:cNvSpPr txBox="1">
            <a:spLocks noGrp="1"/>
          </p:cNvSpPr>
          <p:nvPr>
            <p:ph type="body" idx="1"/>
          </p:nvPr>
        </p:nvSpPr>
        <p:spPr>
          <a:xfrm>
            <a:off x="297450" y="1265175"/>
            <a:ext cx="8549100" cy="35352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b="1" i="1">
                <a:solidFill>
                  <a:schemeClr val="accent2"/>
                </a:solidFill>
              </a:rPr>
              <a:t>Unconditional Return instruction:</a:t>
            </a:r>
            <a:r>
              <a:rPr lang="en"/>
              <a:t> RET is the instruction used to mark the end of subroutine. It has no parameter. After execution of this instruction program control is transferred back to main program from where it had stopped. Value of PC (Program Counter) is retrieved from the memory stack and value of SP (Stack Pointer) is incremented by 2.</a:t>
            </a:r>
            <a:endParaRPr/>
          </a:p>
          <a:p>
            <a:pPr marL="0" lvl="0" indent="0" algn="just" rtl="0">
              <a:lnSpc>
                <a:spcPct val="100000"/>
              </a:lnSpc>
              <a:spcBef>
                <a:spcPts val="1000"/>
              </a:spcBef>
              <a:spcAft>
                <a:spcPts val="0"/>
              </a:spcAft>
              <a:buNone/>
            </a:pPr>
            <a:endParaRPr/>
          </a:p>
          <a:p>
            <a:pPr marL="0" lvl="0" indent="0" algn="just"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sz="1600"/>
          </a:p>
          <a:p>
            <a:pPr marL="0" lvl="0" indent="0" algn="l" rtl="0">
              <a:lnSpc>
                <a:spcPct val="100000"/>
              </a:lnSpc>
              <a:spcBef>
                <a:spcPts val="1000"/>
              </a:spcBef>
              <a:spcAft>
                <a:spcPts val="0"/>
              </a:spcAft>
              <a:buNone/>
            </a:pPr>
            <a:endParaRPr sz="1600"/>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0"/>
              </a:spcAft>
              <a:buNone/>
            </a:pPr>
            <a:endParaRPr/>
          </a:p>
          <a:p>
            <a:pPr marL="0" lvl="0" indent="0" algn="l" rtl="0">
              <a:lnSpc>
                <a:spcPct val="100000"/>
              </a:lnSpc>
              <a:spcBef>
                <a:spcPts val="1000"/>
              </a:spcBef>
              <a:spcAft>
                <a:spcPts val="1600"/>
              </a:spcAft>
              <a:buNone/>
            </a:pPr>
            <a:endParaRPr sz="1600"/>
          </a:p>
        </p:txBody>
      </p:sp>
      <p:sp>
        <p:nvSpPr>
          <p:cNvPr id="446" name="Google Shape;446;p52"/>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2"/>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40</a:t>
            </a:r>
            <a:endParaRPr sz="1700" b="1">
              <a:solidFill>
                <a:schemeClr val="dk1"/>
              </a:solidFill>
              <a:latin typeface="Roboto"/>
              <a:ea typeface="Roboto"/>
              <a:cs typeface="Roboto"/>
              <a:sym typeface="Roboto"/>
            </a:endParaRPr>
          </a:p>
        </p:txBody>
      </p:sp>
      <p:sp>
        <p:nvSpPr>
          <p:cNvPr id="448" name="Google Shape;448;p52"/>
          <p:cNvSpPr txBox="1"/>
          <p:nvPr/>
        </p:nvSpPr>
        <p:spPr>
          <a:xfrm>
            <a:off x="297450" y="2795850"/>
            <a:ext cx="3809700" cy="21240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1000"/>
              </a:spcAft>
              <a:buNone/>
            </a:pPr>
            <a:r>
              <a:rPr lang="en" sz="1800" b="1" i="1">
                <a:solidFill>
                  <a:schemeClr val="accent2"/>
                </a:solidFill>
                <a:latin typeface="Roboto"/>
                <a:ea typeface="Roboto"/>
                <a:cs typeface="Roboto"/>
                <a:sym typeface="Roboto"/>
              </a:rPr>
              <a:t>Conditional Return instruction:</a:t>
            </a:r>
            <a:r>
              <a:rPr lang="en" sz="1800">
                <a:solidFill>
                  <a:schemeClr val="dk1"/>
                </a:solidFill>
                <a:latin typeface="Roboto"/>
                <a:ea typeface="Roboto"/>
                <a:cs typeface="Roboto"/>
                <a:sym typeface="Roboto"/>
              </a:rPr>
              <a:t> By these instructions program control is transferred back to main program and value of PC is popped from stack only if condition is satisfied. There is no parameter for return instruction.</a:t>
            </a:r>
            <a:endParaRPr sz="1800">
              <a:solidFill>
                <a:schemeClr val="dk1"/>
              </a:solidFill>
              <a:latin typeface="Roboto"/>
              <a:ea typeface="Roboto"/>
              <a:cs typeface="Roboto"/>
              <a:sym typeface="Roboto"/>
            </a:endParaRPr>
          </a:p>
        </p:txBody>
      </p:sp>
      <p:pic>
        <p:nvPicPr>
          <p:cNvPr id="449" name="Google Shape;449;p52"/>
          <p:cNvPicPr preferRelativeResize="0"/>
          <p:nvPr/>
        </p:nvPicPr>
        <p:blipFill>
          <a:blip r:embed="rId3">
            <a:alphaModFix/>
          </a:blip>
          <a:stretch>
            <a:fillRect/>
          </a:stretch>
        </p:blipFill>
        <p:spPr>
          <a:xfrm>
            <a:off x="4364535" y="2571750"/>
            <a:ext cx="4353438" cy="2426277"/>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sp>
        <p:nvSpPr>
          <p:cNvPr id="454" name="Google Shape;454;p53"/>
          <p:cNvSpPr txBox="1">
            <a:spLocks noGrp="1"/>
          </p:cNvSpPr>
          <p:nvPr>
            <p:ph type="ctrTitle"/>
          </p:nvPr>
        </p:nvSpPr>
        <p:spPr>
          <a:xfrm>
            <a:off x="1680300" y="1237850"/>
            <a:ext cx="5783400" cy="2089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FFFFF"/>
                </a:solidFill>
              </a:rPr>
              <a:t>Thank You</a:t>
            </a:r>
            <a:endParaRPr>
              <a:solidFill>
                <a:srgbClr val="FFFFFF"/>
              </a:solidFill>
            </a:endParaRPr>
          </a:p>
          <a:p>
            <a:pPr marL="0" lvl="0" indent="0" algn="l" rtl="0">
              <a:spcBef>
                <a:spcPts val="0"/>
              </a:spcBef>
              <a:spcAft>
                <a:spcPts val="0"/>
              </a:spcAft>
              <a:buNone/>
            </a:pPr>
            <a:endParaRPr>
              <a:solidFill>
                <a:srgbClr val="FFFFFF"/>
              </a:solidFill>
            </a:endParaRPr>
          </a:p>
        </p:txBody>
      </p:sp>
      <p:sp>
        <p:nvSpPr>
          <p:cNvPr id="455" name="Google Shape;455;p53"/>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3"/>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41</a:t>
            </a:r>
            <a:endParaRPr sz="1700" b="1">
              <a:solidFill>
                <a:schemeClr val="dk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Memory Connection</a:t>
            </a:r>
            <a:endParaRPr/>
          </a:p>
        </p:txBody>
      </p:sp>
      <p:sp>
        <p:nvSpPr>
          <p:cNvPr id="93" name="Google Shape;93;p17"/>
          <p:cNvSpPr txBox="1">
            <a:spLocks noGrp="1"/>
          </p:cNvSpPr>
          <p:nvPr>
            <p:ph type="body" idx="1"/>
          </p:nvPr>
        </p:nvSpPr>
        <p:spPr>
          <a:xfrm>
            <a:off x="387900" y="1278625"/>
            <a:ext cx="8486100" cy="30789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a:t>8085 Microprocessor: </a:t>
            </a:r>
            <a:r>
              <a:rPr lang="en" sz="1500" b="1" i="1">
                <a:solidFill>
                  <a:schemeClr val="accent2"/>
                </a:solidFill>
              </a:rPr>
              <a:t>16 Address Lines</a:t>
            </a:r>
            <a:r>
              <a:rPr lang="en" sz="1500"/>
              <a:t> (A0 – A15)</a:t>
            </a:r>
            <a:endParaRPr sz="1500"/>
          </a:p>
          <a:p>
            <a:pPr marL="457200" lvl="0" indent="-323850" algn="l" rtl="0">
              <a:spcBef>
                <a:spcPts val="1000"/>
              </a:spcBef>
              <a:spcAft>
                <a:spcPts val="0"/>
              </a:spcAft>
              <a:buSzPts val="1500"/>
              <a:buChar char="●"/>
            </a:pPr>
            <a:r>
              <a:rPr lang="en" sz="1500"/>
              <a:t>8085 Microprocessor: Memory addressing capacity: 2</a:t>
            </a:r>
            <a:r>
              <a:rPr lang="en" sz="1500" baseline="30000"/>
              <a:t>16</a:t>
            </a:r>
            <a:r>
              <a:rPr lang="en" sz="1500"/>
              <a:t> = </a:t>
            </a:r>
            <a:r>
              <a:rPr lang="en" sz="1500" b="1" i="1">
                <a:solidFill>
                  <a:schemeClr val="accent2"/>
                </a:solidFill>
              </a:rPr>
              <a:t>64 KB memory</a:t>
            </a:r>
            <a:r>
              <a:rPr lang="en" sz="1500"/>
              <a:t>.</a:t>
            </a:r>
            <a:endParaRPr sz="1500"/>
          </a:p>
          <a:p>
            <a:pPr marL="457200" lvl="0" indent="-323850" algn="l" rtl="0">
              <a:spcBef>
                <a:spcPts val="1000"/>
              </a:spcBef>
              <a:spcAft>
                <a:spcPts val="0"/>
              </a:spcAft>
              <a:buSzPts val="1500"/>
              <a:buChar char="●"/>
            </a:pPr>
            <a:r>
              <a:rPr lang="en" sz="1500"/>
              <a:t>Addresses start from 0000H to FFFFH ( Addresses of the memory locations which can be addressed by the 8085 microprocessor.)</a:t>
            </a:r>
            <a:endParaRPr sz="1500"/>
          </a:p>
          <a:p>
            <a:pPr marL="457200" lvl="0" indent="-323850" algn="l" rtl="0">
              <a:spcBef>
                <a:spcPts val="1000"/>
              </a:spcBef>
              <a:spcAft>
                <a:spcPts val="0"/>
              </a:spcAft>
              <a:buSzPts val="1500"/>
              <a:buChar char="●"/>
            </a:pPr>
            <a:r>
              <a:rPr lang="en" sz="1500"/>
              <a:t>More than one memory chips are connected to processor.</a:t>
            </a:r>
            <a:endParaRPr sz="1500"/>
          </a:p>
          <a:p>
            <a:pPr marL="457200" lvl="0" indent="-323850" algn="l" rtl="0">
              <a:spcBef>
                <a:spcPts val="1000"/>
              </a:spcBef>
              <a:spcAft>
                <a:spcPts val="0"/>
              </a:spcAft>
              <a:buSzPts val="1500"/>
              <a:buChar char="●"/>
            </a:pPr>
            <a:r>
              <a:rPr lang="en" sz="1500"/>
              <a:t>Sum of all memory sizes ≤ processor’s memory addressing capacity.</a:t>
            </a:r>
            <a:endParaRPr sz="1500"/>
          </a:p>
          <a:p>
            <a:pPr marL="457200" lvl="0" indent="-323850" algn="l" rtl="0">
              <a:spcBef>
                <a:spcPts val="1000"/>
              </a:spcBef>
              <a:spcAft>
                <a:spcPts val="0"/>
              </a:spcAft>
              <a:buSzPts val="1500"/>
              <a:buChar char="●"/>
            </a:pPr>
            <a:r>
              <a:rPr lang="en" sz="1500"/>
              <a:t>Maximum size of memory connected to 8085 is 64KB, which can be any combination of different memory sizes. (1KB, 2KB, 4KB, 8KB, 16KB)</a:t>
            </a:r>
            <a:endParaRPr sz="1500"/>
          </a:p>
          <a:p>
            <a:pPr marL="457200" lvl="0" indent="-323850" algn="l" rtl="0">
              <a:spcBef>
                <a:spcPts val="1000"/>
              </a:spcBef>
              <a:spcAft>
                <a:spcPts val="0"/>
              </a:spcAft>
              <a:buSzPts val="1500"/>
              <a:buChar char="●"/>
            </a:pPr>
            <a:r>
              <a:rPr lang="en" sz="1500"/>
              <a:t>Individual memory is identified by its address range so each memory device should have unique address range.</a:t>
            </a:r>
            <a:endParaRPr sz="1500"/>
          </a:p>
          <a:p>
            <a:pPr marL="0" lvl="0" indent="0" algn="l" rtl="0">
              <a:spcBef>
                <a:spcPts val="1000"/>
              </a:spcBef>
              <a:spcAft>
                <a:spcPts val="0"/>
              </a:spcAft>
              <a:buNone/>
            </a:pPr>
            <a:endParaRPr sz="1500"/>
          </a:p>
          <a:p>
            <a:pPr marL="0" lvl="0" indent="0" algn="l" rtl="0">
              <a:spcBef>
                <a:spcPts val="1600"/>
              </a:spcBef>
              <a:spcAft>
                <a:spcPts val="1600"/>
              </a:spcAft>
              <a:buNone/>
            </a:pPr>
            <a:endParaRPr sz="1500"/>
          </a:p>
        </p:txBody>
      </p:sp>
      <p:sp>
        <p:nvSpPr>
          <p:cNvPr id="94" name="Google Shape;94;p17"/>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7"/>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05</a:t>
            </a:r>
            <a:endParaRPr sz="1700" b="1">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Memory Interfacing Signals</a:t>
            </a:r>
            <a:endParaRPr/>
          </a:p>
        </p:txBody>
      </p:sp>
      <p:sp>
        <p:nvSpPr>
          <p:cNvPr id="101" name="Google Shape;101;p18"/>
          <p:cNvSpPr txBox="1">
            <a:spLocks noGrp="1"/>
          </p:cNvSpPr>
          <p:nvPr>
            <p:ph type="body" idx="1"/>
          </p:nvPr>
        </p:nvSpPr>
        <p:spPr>
          <a:xfrm>
            <a:off x="506300" y="1371400"/>
            <a:ext cx="8055900" cy="3501936"/>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SzPts val="1700"/>
              <a:buChar char="●"/>
            </a:pPr>
            <a:r>
              <a:rPr lang="en" sz="1700" dirty="0"/>
              <a:t>8085 microprocessor uses the three control signals for the interfacing:</a:t>
            </a:r>
            <a:endParaRPr sz="1700" dirty="0"/>
          </a:p>
          <a:p>
            <a:pPr marL="914400" lvl="1" indent="-336550" algn="l" rtl="0">
              <a:spcBef>
                <a:spcPts val="1000"/>
              </a:spcBef>
              <a:spcAft>
                <a:spcPts val="0"/>
              </a:spcAft>
              <a:buSzPts val="1700"/>
              <a:buChar char="○"/>
            </a:pPr>
            <a:r>
              <a:rPr lang="en" sz="1700" b="1" i="1" dirty="0">
                <a:solidFill>
                  <a:schemeClr val="accent2"/>
                </a:solidFill>
              </a:rPr>
              <a:t>IO/M’:</a:t>
            </a:r>
            <a:r>
              <a:rPr lang="en" sz="1700" dirty="0"/>
              <a:t> Input/Output or Memory</a:t>
            </a:r>
            <a:endParaRPr sz="1700" dirty="0"/>
          </a:p>
          <a:p>
            <a:pPr marL="914400" lvl="1" indent="-336550" algn="l" rtl="0">
              <a:spcBef>
                <a:spcPts val="1000"/>
              </a:spcBef>
              <a:spcAft>
                <a:spcPts val="0"/>
              </a:spcAft>
              <a:buSzPts val="1700"/>
              <a:buChar char="○"/>
            </a:pPr>
            <a:r>
              <a:rPr lang="en" sz="1700" b="1" i="1" dirty="0">
                <a:solidFill>
                  <a:schemeClr val="accent2"/>
                </a:solidFill>
              </a:rPr>
              <a:t>RD’:</a:t>
            </a:r>
            <a:r>
              <a:rPr lang="en" sz="1700" dirty="0"/>
              <a:t> Read </a:t>
            </a:r>
            <a:endParaRPr sz="1700" dirty="0"/>
          </a:p>
          <a:p>
            <a:pPr marL="914400" lvl="1" indent="-336550" algn="l" rtl="0">
              <a:spcBef>
                <a:spcPts val="1000"/>
              </a:spcBef>
              <a:spcAft>
                <a:spcPts val="0"/>
              </a:spcAft>
              <a:buSzPts val="1700"/>
              <a:buChar char="○"/>
            </a:pPr>
            <a:r>
              <a:rPr lang="en" sz="1700" b="1" i="1" dirty="0">
                <a:solidFill>
                  <a:schemeClr val="accent2"/>
                </a:solidFill>
              </a:rPr>
              <a:t>WR’:</a:t>
            </a:r>
            <a:r>
              <a:rPr lang="en" sz="1700" dirty="0"/>
              <a:t> Write </a:t>
            </a:r>
            <a:endParaRPr sz="1700" dirty="0"/>
          </a:p>
          <a:p>
            <a:pPr marL="457200" lvl="0" indent="-336550" algn="l" rtl="0">
              <a:spcBef>
                <a:spcPts val="1000"/>
              </a:spcBef>
              <a:spcAft>
                <a:spcPts val="0"/>
              </a:spcAft>
              <a:buSzPts val="1700"/>
              <a:buChar char="●"/>
            </a:pPr>
            <a:r>
              <a:rPr lang="en" sz="1700" dirty="0"/>
              <a:t>In response to these three signals the memory chips have also some signals:</a:t>
            </a:r>
            <a:endParaRPr sz="1700" dirty="0"/>
          </a:p>
          <a:p>
            <a:pPr marL="914400" lvl="1" indent="-336550" algn="l" rtl="0">
              <a:spcBef>
                <a:spcPts val="1000"/>
              </a:spcBef>
              <a:spcAft>
                <a:spcPts val="0"/>
              </a:spcAft>
              <a:buSzPts val="1700"/>
              <a:buChar char="○"/>
            </a:pPr>
            <a:r>
              <a:rPr lang="en" sz="1700" b="1" i="1" dirty="0">
                <a:solidFill>
                  <a:schemeClr val="accent2"/>
                </a:solidFill>
              </a:rPr>
              <a:t>CE’ or CS’:</a:t>
            </a:r>
            <a:r>
              <a:rPr lang="en" sz="1700" dirty="0"/>
              <a:t> Chip enable or Chip select signal</a:t>
            </a:r>
            <a:endParaRPr sz="1700" dirty="0"/>
          </a:p>
          <a:p>
            <a:pPr marL="914400" lvl="1" indent="-336550" algn="l" rtl="0">
              <a:spcBef>
                <a:spcPts val="1000"/>
              </a:spcBef>
              <a:spcAft>
                <a:spcPts val="0"/>
              </a:spcAft>
              <a:buSzPts val="1700"/>
              <a:buChar char="○"/>
            </a:pPr>
            <a:r>
              <a:rPr lang="en" sz="1700" b="1" i="1" dirty="0">
                <a:solidFill>
                  <a:schemeClr val="accent2"/>
                </a:solidFill>
              </a:rPr>
              <a:t>OE’ or RD’:</a:t>
            </a:r>
            <a:r>
              <a:rPr lang="en" sz="1700" dirty="0"/>
              <a:t> Output Enable or Read Signal (Read Operation)</a:t>
            </a:r>
            <a:endParaRPr sz="1700" dirty="0"/>
          </a:p>
          <a:p>
            <a:pPr marL="914400" lvl="1" indent="-336550" algn="l" rtl="0">
              <a:spcBef>
                <a:spcPts val="1000"/>
              </a:spcBef>
              <a:spcAft>
                <a:spcPts val="0"/>
              </a:spcAft>
              <a:buSzPts val="1700"/>
              <a:buChar char="○"/>
            </a:pPr>
            <a:r>
              <a:rPr lang="en" sz="1700" b="1" i="1" dirty="0">
                <a:solidFill>
                  <a:schemeClr val="accent2"/>
                </a:solidFill>
              </a:rPr>
              <a:t>WE’ or WR’:</a:t>
            </a:r>
            <a:r>
              <a:rPr lang="en" sz="1700" dirty="0"/>
              <a:t> Write Enable or Write Signal (Write Operation)</a:t>
            </a:r>
            <a:endParaRPr sz="1700" dirty="0"/>
          </a:p>
          <a:p>
            <a:pPr marL="0" lvl="0" indent="0" algn="l" rtl="0">
              <a:spcBef>
                <a:spcPts val="1000"/>
              </a:spcBef>
              <a:spcAft>
                <a:spcPts val="0"/>
              </a:spcAft>
              <a:buNone/>
            </a:pPr>
            <a:endParaRPr sz="1600" dirty="0"/>
          </a:p>
          <a:p>
            <a:pPr marL="0" lvl="0" indent="0" algn="l" rtl="0">
              <a:spcBef>
                <a:spcPts val="1600"/>
              </a:spcBef>
              <a:spcAft>
                <a:spcPts val="1600"/>
              </a:spcAft>
              <a:buNone/>
            </a:pPr>
            <a:endParaRPr sz="1600" dirty="0"/>
          </a:p>
        </p:txBody>
      </p:sp>
      <p:sp>
        <p:nvSpPr>
          <p:cNvPr id="102" name="Google Shape;102;p18"/>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8"/>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06</a:t>
            </a:r>
            <a:endParaRPr sz="1700" b="1">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9"/>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Memory Interfacing Signals</a:t>
            </a:r>
            <a:endParaRPr/>
          </a:p>
        </p:txBody>
      </p:sp>
      <p:sp>
        <p:nvSpPr>
          <p:cNvPr id="109" name="Google Shape;109;p19"/>
          <p:cNvSpPr txBox="1">
            <a:spLocks noGrp="1"/>
          </p:cNvSpPr>
          <p:nvPr>
            <p:ph type="body" idx="1"/>
          </p:nvPr>
        </p:nvSpPr>
        <p:spPr>
          <a:xfrm>
            <a:off x="485517" y="1309054"/>
            <a:ext cx="7712909" cy="337642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dirty="0"/>
              <a:t>IO/M’	RD’	WR’</a:t>
            </a:r>
            <a:endParaRPr sz="1600" dirty="0"/>
          </a:p>
          <a:p>
            <a:pPr marL="0" lvl="0" indent="0" algn="l" rtl="0">
              <a:spcBef>
                <a:spcPts val="0"/>
              </a:spcBef>
              <a:spcAft>
                <a:spcPts val="0"/>
              </a:spcAft>
              <a:buNone/>
            </a:pPr>
            <a:r>
              <a:rPr lang="en" sz="1600" dirty="0"/>
              <a:t>    0 	 0	  1      	- 8085 reads data from memory</a:t>
            </a:r>
            <a:endParaRPr sz="1600" dirty="0"/>
          </a:p>
          <a:p>
            <a:pPr marL="0" lvl="0" indent="0" algn="l" rtl="0">
              <a:spcBef>
                <a:spcPts val="0"/>
              </a:spcBef>
              <a:spcAft>
                <a:spcPts val="0"/>
              </a:spcAft>
              <a:buNone/>
            </a:pPr>
            <a:r>
              <a:rPr lang="en" sz="1600" dirty="0"/>
              <a:t>    0 	 1	  0 	-8085 writes data into the memory</a:t>
            </a:r>
            <a:endParaRPr sz="1600" dirty="0"/>
          </a:p>
          <a:p>
            <a:pPr marL="0" lvl="0" indent="0" algn="l" rtl="0">
              <a:spcBef>
                <a:spcPts val="0"/>
              </a:spcBef>
              <a:spcAft>
                <a:spcPts val="0"/>
              </a:spcAft>
              <a:buNone/>
            </a:pPr>
            <a:endParaRPr sz="1100" dirty="0"/>
          </a:p>
          <a:p>
            <a:pPr marL="0" lvl="0" indent="0" algn="l" rtl="0">
              <a:spcBef>
                <a:spcPts val="0"/>
              </a:spcBef>
              <a:spcAft>
                <a:spcPts val="0"/>
              </a:spcAft>
              <a:buNone/>
            </a:pPr>
            <a:r>
              <a:rPr lang="en" sz="1600" dirty="0"/>
              <a:t>These three signals are combined to generate two signals MEMR’ and MEMW’.</a:t>
            </a:r>
            <a:endParaRPr sz="1600" dirty="0"/>
          </a:p>
          <a:p>
            <a:pPr marL="0" lvl="0" indent="0" algn="l" rtl="0">
              <a:spcBef>
                <a:spcPts val="0"/>
              </a:spcBef>
              <a:spcAft>
                <a:spcPts val="0"/>
              </a:spcAft>
              <a:buNone/>
            </a:pPr>
            <a:endParaRPr sz="1600" dirty="0"/>
          </a:p>
          <a:p>
            <a:pPr marL="0" lvl="0" indent="0" algn="l" rtl="0">
              <a:spcBef>
                <a:spcPts val="0"/>
              </a:spcBef>
              <a:spcAft>
                <a:spcPts val="0"/>
              </a:spcAft>
              <a:buNone/>
            </a:pPr>
            <a:r>
              <a:rPr lang="en" sz="1400" dirty="0"/>
              <a:t>IO/M’ + RD’ = MEMR’ (0+0=0)</a:t>
            </a:r>
          </a:p>
          <a:p>
            <a:pPr marL="0" lvl="0" indent="0" algn="l" rtl="0">
              <a:spcBef>
                <a:spcPts val="0"/>
              </a:spcBef>
              <a:spcAft>
                <a:spcPts val="0"/>
              </a:spcAft>
              <a:buNone/>
            </a:pPr>
            <a:r>
              <a:rPr lang="en" sz="1400" dirty="0"/>
              <a:t>IO/M’ + WR’ = MEMW’ (0+0=0)</a:t>
            </a:r>
            <a:endParaRPr sz="1400" dirty="0"/>
          </a:p>
          <a:p>
            <a:pPr marL="0" lvl="0" indent="0" algn="l" rtl="0">
              <a:spcBef>
                <a:spcPts val="1600"/>
              </a:spcBef>
              <a:spcAft>
                <a:spcPts val="0"/>
              </a:spcAft>
              <a:buNone/>
            </a:pPr>
            <a:r>
              <a:rPr lang="en" sz="1400" dirty="0"/>
              <a:t>If IO/M’=1 then MEMR’ and MEMW’ signals will be deactivated irrespective of the value of RD’ and WR’ signals.</a:t>
            </a:r>
            <a:endParaRPr sz="1400" dirty="0"/>
          </a:p>
        </p:txBody>
      </p:sp>
      <p:sp>
        <p:nvSpPr>
          <p:cNvPr id="110" name="Google Shape;110;p19"/>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9"/>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07</a:t>
            </a:r>
            <a:endParaRPr sz="1700" b="1">
              <a:solidFill>
                <a:schemeClr val="dk1"/>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0"/>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RAM / ROM</a:t>
            </a:r>
            <a:endParaRPr/>
          </a:p>
        </p:txBody>
      </p:sp>
      <p:sp>
        <p:nvSpPr>
          <p:cNvPr id="117" name="Google Shape;117;p20"/>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08</a:t>
            </a:r>
            <a:endParaRPr sz="1700" b="1">
              <a:solidFill>
                <a:schemeClr val="dk1"/>
              </a:solidFill>
              <a:latin typeface="Roboto"/>
              <a:ea typeface="Roboto"/>
              <a:cs typeface="Roboto"/>
              <a:sym typeface="Roboto"/>
            </a:endParaRPr>
          </a:p>
        </p:txBody>
      </p:sp>
      <p:pic>
        <p:nvPicPr>
          <p:cNvPr id="119" name="Google Shape;119;p20"/>
          <p:cNvPicPr preferRelativeResize="0"/>
          <p:nvPr/>
        </p:nvPicPr>
        <p:blipFill rotWithShape="1">
          <a:blip r:embed="rId3">
            <a:alphaModFix/>
          </a:blip>
          <a:srcRect t="16022" r="13852"/>
          <a:stretch/>
        </p:blipFill>
        <p:spPr>
          <a:xfrm>
            <a:off x="499394" y="1413464"/>
            <a:ext cx="6420951" cy="327201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1"/>
          <p:cNvSpPr txBox="1">
            <a:spLocks noGrp="1"/>
          </p:cNvSpPr>
          <p:nvPr>
            <p:ph type="title"/>
          </p:nvPr>
        </p:nvSpPr>
        <p:spPr>
          <a:xfrm>
            <a:off x="387900" y="458025"/>
            <a:ext cx="5698500" cy="68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Memory Interfacing</a:t>
            </a:r>
            <a:endParaRPr/>
          </a:p>
        </p:txBody>
      </p:sp>
      <p:sp>
        <p:nvSpPr>
          <p:cNvPr id="125" name="Google Shape;125;p21"/>
          <p:cNvSpPr txBox="1">
            <a:spLocks noGrp="1"/>
          </p:cNvSpPr>
          <p:nvPr>
            <p:ph type="body" idx="1"/>
          </p:nvPr>
        </p:nvSpPr>
        <p:spPr>
          <a:xfrm>
            <a:off x="239350" y="1144125"/>
            <a:ext cx="8055900" cy="3704100"/>
          </a:xfrm>
          <a:prstGeom prst="rect">
            <a:avLst/>
          </a:prstGeom>
        </p:spPr>
        <p:txBody>
          <a:bodyPr spcFirstLastPara="1" wrap="square" lIns="91425" tIns="91425" rIns="91425" bIns="91425" anchor="t" anchorCtr="0">
            <a:noAutofit/>
          </a:bodyPr>
          <a:lstStyle/>
          <a:p>
            <a:pPr marL="457200" lvl="0" indent="-330200" algn="just" rtl="0">
              <a:spcBef>
                <a:spcPts val="1000"/>
              </a:spcBef>
              <a:spcAft>
                <a:spcPts val="0"/>
              </a:spcAft>
              <a:buSzPts val="1600"/>
              <a:buChar char="●"/>
            </a:pPr>
            <a:r>
              <a:rPr lang="en" sz="1600" dirty="0"/>
              <a:t>Control signals of the memory are connected to MEMR’ and MEMW’ generated from the processor’s control signals. </a:t>
            </a:r>
            <a:endParaRPr sz="1600" dirty="0"/>
          </a:p>
          <a:p>
            <a:pPr marL="457200" lvl="0" indent="-336550" algn="just" rtl="0">
              <a:spcBef>
                <a:spcPts val="1600"/>
              </a:spcBef>
              <a:spcAft>
                <a:spcPts val="0"/>
              </a:spcAft>
              <a:buSzPts val="1700"/>
              <a:buChar char="●"/>
            </a:pPr>
            <a:r>
              <a:rPr lang="en" sz="1600" dirty="0"/>
              <a:t>Data lines of the memory are directly connected to the processor’s data lines.</a:t>
            </a:r>
            <a:endParaRPr sz="1600" dirty="0"/>
          </a:p>
          <a:p>
            <a:pPr marL="457200" lvl="0" indent="-336550" algn="just" rtl="0">
              <a:spcBef>
                <a:spcPts val="1000"/>
              </a:spcBef>
              <a:spcAft>
                <a:spcPts val="0"/>
              </a:spcAft>
              <a:buSzPts val="1700"/>
              <a:buChar char="●"/>
            </a:pPr>
            <a:r>
              <a:rPr lang="en" sz="1600" dirty="0"/>
              <a:t>As number of address lines differ in the memory and the microprocessor (memory has less no. of address lines)</a:t>
            </a:r>
            <a:endParaRPr sz="1600" dirty="0"/>
          </a:p>
          <a:p>
            <a:pPr marL="914400" lvl="1" indent="-336550" algn="just" rtl="0">
              <a:spcBef>
                <a:spcPts val="1000"/>
              </a:spcBef>
              <a:spcAft>
                <a:spcPts val="0"/>
              </a:spcAft>
              <a:buSzPts val="1700"/>
              <a:buChar char="○"/>
            </a:pPr>
            <a:r>
              <a:rPr lang="en" sz="1600" dirty="0"/>
              <a:t>Connect the required address lines (starting from lower order) from processor to memory.</a:t>
            </a:r>
            <a:endParaRPr sz="1600" dirty="0"/>
          </a:p>
          <a:p>
            <a:pPr marL="914400" lvl="1" indent="-336550" algn="just" rtl="0">
              <a:spcBef>
                <a:spcPts val="1000"/>
              </a:spcBef>
              <a:spcAft>
                <a:spcPts val="0"/>
              </a:spcAft>
              <a:buSzPts val="1700"/>
              <a:buChar char="○"/>
            </a:pPr>
            <a:r>
              <a:rPr lang="en" sz="1600" dirty="0"/>
              <a:t>Remaining address lines of the processor are decoded to connect it to chip select (CS’) of memory to generate unique address range for the decoder.</a:t>
            </a:r>
            <a:endParaRPr sz="1600" dirty="0"/>
          </a:p>
        </p:txBody>
      </p:sp>
      <p:sp>
        <p:nvSpPr>
          <p:cNvPr id="126" name="Google Shape;126;p21"/>
          <p:cNvSpPr/>
          <p:nvPr/>
        </p:nvSpPr>
        <p:spPr>
          <a:xfrm>
            <a:off x="8295250" y="-66700"/>
            <a:ext cx="578700" cy="613200"/>
          </a:xfrm>
          <a:prstGeom prst="roundRect">
            <a:avLst>
              <a:gd name="adj" fmla="val 16667"/>
            </a:avLst>
          </a:prstGeom>
          <a:solidFill>
            <a:schemeClr val="dk2"/>
          </a:solid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1"/>
          <p:cNvSpPr txBox="1"/>
          <p:nvPr/>
        </p:nvSpPr>
        <p:spPr>
          <a:xfrm>
            <a:off x="8295250" y="16700"/>
            <a:ext cx="578700" cy="446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700" b="1">
                <a:solidFill>
                  <a:schemeClr val="dk1"/>
                </a:solidFill>
                <a:latin typeface="Roboto"/>
                <a:ea typeface="Roboto"/>
                <a:cs typeface="Roboto"/>
                <a:sym typeface="Roboto"/>
              </a:rPr>
              <a:t>09</a:t>
            </a:r>
            <a:endParaRPr sz="1700" b="1">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2BD080506AAEF42915473DE018BD58E" ma:contentTypeVersion="4" ma:contentTypeDescription="Create a new document." ma:contentTypeScope="" ma:versionID="4d64515f6db700ff5dbb872dfd1beddf">
  <xsd:schema xmlns:xsd="http://www.w3.org/2001/XMLSchema" xmlns:xs="http://www.w3.org/2001/XMLSchema" xmlns:p="http://schemas.microsoft.com/office/2006/metadata/properties" xmlns:ns2="1b7bb131-7488-45ee-932c-635f048d203e" targetNamespace="http://schemas.microsoft.com/office/2006/metadata/properties" ma:root="true" ma:fieldsID="9d362a33fd0457c1adb624f793f908b8" ns2:_="">
    <xsd:import namespace="1b7bb131-7488-45ee-932c-635f048d203e"/>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b7bb131-7488-45ee-932c-635f048d20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DA02F24-DB5C-4AD4-998C-B9D6DF8FA37B}"/>
</file>

<file path=customXml/itemProps2.xml><?xml version="1.0" encoding="utf-8"?>
<ds:datastoreItem xmlns:ds="http://schemas.openxmlformats.org/officeDocument/2006/customXml" ds:itemID="{535F4A96-CF2A-4AF6-B81D-01291ECEA504}"/>
</file>

<file path=customXml/itemProps3.xml><?xml version="1.0" encoding="utf-8"?>
<ds:datastoreItem xmlns:ds="http://schemas.openxmlformats.org/officeDocument/2006/customXml" ds:itemID="{7A20662F-52B1-4CAE-BFFE-9A232EB282E4}"/>
</file>

<file path=docProps/app.xml><?xml version="1.0" encoding="utf-8"?>
<Properties xmlns="http://schemas.openxmlformats.org/officeDocument/2006/extended-properties" xmlns:vt="http://schemas.openxmlformats.org/officeDocument/2006/docPropsVTypes">
  <TotalTime>12</TotalTime>
  <Words>3098</Words>
  <Application>Microsoft Office PowerPoint</Application>
  <PresentationFormat>On-screen Show (16:9)</PresentationFormat>
  <Paragraphs>591</Paragraphs>
  <Slides>41</Slides>
  <Notes>41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Roboto</vt:lpstr>
      <vt:lpstr>Arial</vt:lpstr>
      <vt:lpstr>Roboto Slab</vt:lpstr>
      <vt:lpstr>Marina</vt:lpstr>
      <vt:lpstr>Memory Interfacing, Stack and Subroutines in 8085</vt:lpstr>
      <vt:lpstr>Outline</vt:lpstr>
      <vt:lpstr>Memory Interfacing in 8085</vt:lpstr>
      <vt:lpstr>Memory Interfacing in 8085</vt:lpstr>
      <vt:lpstr>Memory Connection</vt:lpstr>
      <vt:lpstr>Memory Interfacing Signals</vt:lpstr>
      <vt:lpstr>Memory Interfacing Signals</vt:lpstr>
      <vt:lpstr>RAM / ROM</vt:lpstr>
      <vt:lpstr>Memory Interfacing</vt:lpstr>
      <vt:lpstr>Example 01</vt:lpstr>
      <vt:lpstr>Example 02</vt:lpstr>
      <vt:lpstr>Example 03</vt:lpstr>
      <vt:lpstr>Example 04</vt:lpstr>
      <vt:lpstr>Example 05</vt:lpstr>
      <vt:lpstr>Example 06</vt:lpstr>
      <vt:lpstr>Example 07</vt:lpstr>
      <vt:lpstr>Example 07 (continued)</vt:lpstr>
      <vt:lpstr>Example 08</vt:lpstr>
      <vt:lpstr>Example 09 (2K X 8 Memory)</vt:lpstr>
      <vt:lpstr>Example 10 (8K X 8 Memory)</vt:lpstr>
      <vt:lpstr>Example 11 (4K X 8 Memory using Decoder)</vt:lpstr>
      <vt:lpstr>Example 12</vt:lpstr>
      <vt:lpstr>Stack in 8085</vt:lpstr>
      <vt:lpstr>The Stack</vt:lpstr>
      <vt:lpstr>Information is stored and retrieved from the stack</vt:lpstr>
      <vt:lpstr>Example</vt:lpstr>
      <vt:lpstr>Operation of the stack</vt:lpstr>
      <vt:lpstr>PUSH H</vt:lpstr>
      <vt:lpstr>POP H</vt:lpstr>
      <vt:lpstr>PUSH PSW register pair</vt:lpstr>
      <vt:lpstr>POP PSW register pair</vt:lpstr>
      <vt:lpstr>Subroutine in 8085</vt:lpstr>
      <vt:lpstr>Subroutines</vt:lpstr>
      <vt:lpstr>Subroutines</vt:lpstr>
      <vt:lpstr>Advantages of Subroutine</vt:lpstr>
      <vt:lpstr>General characteristics of CALL and RTE instruction</vt:lpstr>
      <vt:lpstr>Conditional CALL and RTE instructions</vt:lpstr>
      <vt:lpstr>Subroutine in 8085</vt:lpstr>
      <vt:lpstr>Call instruction</vt:lpstr>
      <vt:lpstr>Return instruction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Memory Interfacing, Stack and Subroutines in 8085</dc:title>
  <cp:lastModifiedBy>Mahbubur Rahman</cp:lastModifiedBy>
  <cp:revision>23</cp:revision>
  <dcterms:modified xsi:type="dcterms:W3CDTF">2023-10-05T06:09:40Z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0x010100D2BD080506AAEF42915473DE018BD58E</vt:lpwstr>
  </property>
</Properties>
</file>